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2" r:id="rId14"/>
    <p:sldId id="273" r:id="rId15"/>
    <p:sldId id="274" r:id="rId16"/>
    <p:sldId id="275" r:id="rId17"/>
    <p:sldId id="281" r:id="rId18"/>
    <p:sldId id="277" r:id="rId19"/>
    <p:sldId id="278" r:id="rId20"/>
    <p:sldId id="279" r:id="rId21"/>
    <p:sldId id="280" r:id="rId22"/>
    <p:sldId id="282" r:id="rId23"/>
    <p:sldId id="283" r:id="rId24"/>
    <p:sldId id="284" r:id="rId25"/>
    <p:sldId id="285"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roundedCorners val="1"/>
  <c:chart>
    <c:autoTitleDeleted val="1"/>
    <c:view3D>
      <c:rotX val="0"/>
      <c:rotY val="0"/>
      <c:rAngAx val="1"/>
    </c:view3D>
    <c:plotArea>
      <c:layout/>
      <c:bar3DChart>
        <c:barDir val="col"/>
        <c:grouping val="clustered"/>
        <c:varyColors val="1"/>
        <c:ser>
          <c:idx val="6"/>
          <c:order val="6"/>
          <c:tx>
            <c:strRef>
              <c:f>Лист1!$B$1</c:f>
            </c:strRef>
          </c:tx>
          <c:invertIfNegative val="1"/>
          <c:cat>
            <c:multiLvlStrRef>
              <c:f>Лист1!$A$2:$A$3</c:f>
            </c:multiLvlStrRef>
          </c:cat>
          <c:val>
            <c:numRef>
              <c:f>Лист1!$B$2:$B$3</c:f>
            </c:numRef>
          </c:val>
          <c:extLst xmlns:c16r2="http://schemas.microsoft.com/office/drawing/2015/06/chart">
            <c:ext xmlns:c16="http://schemas.microsoft.com/office/drawing/2014/chart" uri="{C3380CC4-5D6E-409C-BE32-E72D297353CC}">
              <c16:uniqueId val="{00000000-7A89-4F61-A627-ABF234669038}"/>
            </c:ext>
          </c:extLst>
        </c:ser>
        <c:ser>
          <c:idx val="7"/>
          <c:order val="7"/>
          <c:tx>
            <c:strRef>
              <c:f>Лист1!$C$1</c:f>
            </c:strRef>
          </c:tx>
          <c:invertIfNegative val="1"/>
          <c:cat>
            <c:multiLvlStrRef>
              <c:f>Лист1!$A$2:$A$3</c:f>
            </c:multiLvlStrRef>
          </c:cat>
          <c:val>
            <c:numRef>
              <c:f>Лист1!$C$2:$C$3</c:f>
            </c:numRef>
          </c:val>
          <c:extLst xmlns:c16r2="http://schemas.microsoft.com/office/drawing/2015/06/chart">
            <c:ext xmlns:c16="http://schemas.microsoft.com/office/drawing/2014/chart" uri="{C3380CC4-5D6E-409C-BE32-E72D297353CC}">
              <c16:uniqueId val="{00000001-7A89-4F61-A627-ABF234669038}"/>
            </c:ext>
          </c:extLst>
        </c:ser>
        <c:ser>
          <c:idx val="8"/>
          <c:order val="8"/>
          <c:tx>
            <c:strRef>
              <c:f>Лист1!$D$1</c:f>
            </c:strRef>
          </c:tx>
          <c:invertIfNegative val="1"/>
          <c:cat>
            <c:multiLvlStrRef>
              <c:f>Лист1!$A$2:$A$3</c:f>
            </c:multiLvlStrRef>
          </c:cat>
          <c:val>
            <c:numRef>
              <c:f>Лист1!$D$2:$D$3</c:f>
            </c:numRef>
          </c:val>
          <c:extLst xmlns:c16r2="http://schemas.microsoft.com/office/drawing/2015/06/chart">
            <c:ext xmlns:c16="http://schemas.microsoft.com/office/drawing/2014/chart" uri="{C3380CC4-5D6E-409C-BE32-E72D297353CC}">
              <c16:uniqueId val="{00000002-7A89-4F61-A627-ABF234669038}"/>
            </c:ext>
          </c:extLst>
        </c:ser>
        <c:ser>
          <c:idx val="9"/>
          <c:order val="9"/>
          <c:tx>
            <c:strRef>
              <c:f>Лист1!$E$1</c:f>
            </c:strRef>
          </c:tx>
          <c:invertIfNegative val="1"/>
          <c:cat>
            <c:multiLvlStrRef>
              <c:f>Лист1!$A$2:$A$3</c:f>
            </c:multiLvlStrRef>
          </c:cat>
          <c:val>
            <c:numRef>
              <c:f>Лист1!$E$2:$E$3</c:f>
            </c:numRef>
          </c:val>
          <c:extLst xmlns:c16r2="http://schemas.microsoft.com/office/drawing/2015/06/chart">
            <c:ext xmlns:c16="http://schemas.microsoft.com/office/drawing/2014/chart" uri="{C3380CC4-5D6E-409C-BE32-E72D297353CC}">
              <c16:uniqueId val="{00000003-7A89-4F61-A627-ABF234669038}"/>
            </c:ext>
          </c:extLst>
        </c:ser>
        <c:ser>
          <c:idx val="10"/>
          <c:order val="10"/>
          <c:tx>
            <c:strRef>
              <c:f>Лист1!$F$1</c:f>
            </c:strRef>
          </c:tx>
          <c:invertIfNegative val="1"/>
          <c:cat>
            <c:multiLvlStrRef>
              <c:f>Лист1!$A$2:$A$3</c:f>
            </c:multiLvlStrRef>
          </c:cat>
          <c:val>
            <c:numRef>
              <c:f>Лист1!$F$2:$F$3</c:f>
            </c:numRef>
          </c:val>
          <c:extLst xmlns:c16r2="http://schemas.microsoft.com/office/drawing/2015/06/chart">
            <c:ext xmlns:c16="http://schemas.microsoft.com/office/drawing/2014/chart" uri="{C3380CC4-5D6E-409C-BE32-E72D297353CC}">
              <c16:uniqueId val="{00000004-7A89-4F61-A627-ABF234669038}"/>
            </c:ext>
          </c:extLst>
        </c:ser>
        <c:ser>
          <c:idx val="11"/>
          <c:order val="11"/>
          <c:tx>
            <c:strRef>
              <c:f>Лист1!$G$1</c:f>
            </c:strRef>
          </c:tx>
          <c:invertIfNegative val="1"/>
          <c:cat>
            <c:multiLvlStrRef>
              <c:f>Лист1!$A$2:$A$3</c:f>
            </c:multiLvlStrRef>
          </c:cat>
          <c:val>
            <c:numRef>
              <c:f>Лист1!$G$2:$G$3</c:f>
            </c:numRef>
          </c:val>
          <c:extLst xmlns:c16r2="http://schemas.microsoft.com/office/drawing/2015/06/chart">
            <c:ext xmlns:c16="http://schemas.microsoft.com/office/drawing/2014/chart" uri="{C3380CC4-5D6E-409C-BE32-E72D297353CC}">
              <c16:uniqueId val="{00000005-7A89-4F61-A627-ABF234669038}"/>
            </c:ext>
          </c:extLst>
        </c:ser>
        <c:ser>
          <c:idx val="0"/>
          <c:order val="0"/>
          <c:tx>
            <c:strRef>
              <c:f>Лист1!$B$1</c:f>
              <c:strCache>
                <c:ptCount val="1"/>
                <c:pt idx="0">
                  <c:v>1-4 кл</c:v>
                </c:pt>
              </c:strCache>
            </c:strRef>
          </c:tx>
          <c:invertIfNegative val="1"/>
          <c:dLbls>
            <c:dLbl>
              <c:idx val="0"/>
              <c:layout/>
              <c:tx>
                <c:rich>
                  <a:bodyPr/>
                  <a:lstStyle/>
                  <a:p>
                    <a:r>
                      <a:rPr lang="kk-KZ" dirty="0" smtClean="0"/>
                      <a:t>52,7</a:t>
                    </a:r>
                    <a:endParaRPr lang="en-US" dirty="0"/>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69A9-488A-8C1A-BBBE296902BD}"/>
                </c:ext>
              </c:extLst>
            </c:dLbl>
            <c:showVal val="1"/>
            <c:extLst xmlns:c16r2="http://schemas.microsoft.com/office/drawing/2015/06/chart">
              <c:ext xmlns:c15="http://schemas.microsoft.com/office/drawing/2012/chart" uri="{CE6537A1-D6FC-4f65-9D91-7224C49458BB}">
                <c15:showLeaderLines val="1"/>
              </c:ext>
            </c:extLst>
          </c:dLbls>
          <c:cat>
            <c:strRef>
              <c:f>Лист1!$A$2:$A$3</c:f>
              <c:strCache>
                <c:ptCount val="1"/>
                <c:pt idx="0">
                  <c:v>жылдык</c:v>
                </c:pt>
              </c:strCache>
            </c:strRef>
          </c:cat>
          <c:val>
            <c:numRef>
              <c:f>Лист1!$B$2:$B$3</c:f>
              <c:numCache>
                <c:formatCode>General</c:formatCode>
                <c:ptCount val="2"/>
                <c:pt idx="0">
                  <c:v>54</c:v>
                </c:pt>
              </c:numCache>
            </c:numRef>
          </c:val>
          <c:extLst xmlns:c16r2="http://schemas.microsoft.com/office/drawing/2015/06/chart">
            <c:ext xmlns:c16="http://schemas.microsoft.com/office/drawing/2014/chart" uri="{C3380CC4-5D6E-409C-BE32-E72D297353CC}">
              <c16:uniqueId val="{00000001-69A9-488A-8C1A-BBBE296902BD}"/>
            </c:ext>
          </c:extLst>
        </c:ser>
        <c:ser>
          <c:idx val="1"/>
          <c:order val="1"/>
          <c:tx>
            <c:strRef>
              <c:f>Лист1!$C$1</c:f>
              <c:strCache>
                <c:ptCount val="1"/>
                <c:pt idx="0">
                  <c:v>5-9кл</c:v>
                </c:pt>
              </c:strCache>
            </c:strRef>
          </c:tx>
          <c:invertIfNegative val="1"/>
          <c:dLbls>
            <c:dLbl>
              <c:idx val="0"/>
              <c:layout>
                <c:manualLayout>
                  <c:x val="1.7006802721088435E-3"/>
                  <c:y val="1.2012006331367746E-2"/>
                </c:manualLayout>
              </c:layout>
              <c:tx>
                <c:rich>
                  <a:bodyPr/>
                  <a:lstStyle/>
                  <a:p>
                    <a:r>
                      <a:rPr lang="kk-KZ" dirty="0" smtClean="0"/>
                      <a:t>47,3</a:t>
                    </a:r>
                    <a:endParaRPr lang="en-US" dirty="0"/>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69A9-488A-8C1A-BBBE296902BD}"/>
                </c:ext>
              </c:extLst>
            </c:dLbl>
            <c:showVal val="1"/>
            <c:extLst xmlns:c16r2="http://schemas.microsoft.com/office/drawing/2015/06/chart">
              <c:ext xmlns:c15="http://schemas.microsoft.com/office/drawing/2012/chart" uri="{CE6537A1-D6FC-4f65-9D91-7224C49458BB}">
                <c15:showLeaderLines val="1"/>
              </c:ext>
            </c:extLst>
          </c:dLbls>
          <c:cat>
            <c:strRef>
              <c:f>Лист1!$A$2:$A$3</c:f>
              <c:strCache>
                <c:ptCount val="1"/>
                <c:pt idx="0">
                  <c:v>жылдык</c:v>
                </c:pt>
              </c:strCache>
            </c:strRef>
          </c:cat>
          <c:val>
            <c:numRef>
              <c:f>Лист1!$C$2:$C$3</c:f>
              <c:numCache>
                <c:formatCode>General</c:formatCode>
                <c:ptCount val="2"/>
                <c:pt idx="0">
                  <c:v>42</c:v>
                </c:pt>
              </c:numCache>
            </c:numRef>
          </c:val>
          <c:extLst xmlns:c16r2="http://schemas.microsoft.com/office/drawing/2015/06/chart">
            <c:ext xmlns:c16="http://schemas.microsoft.com/office/drawing/2014/chart" uri="{C3380CC4-5D6E-409C-BE32-E72D297353CC}">
              <c16:uniqueId val="{00000003-69A9-488A-8C1A-BBBE296902BD}"/>
            </c:ext>
          </c:extLst>
        </c:ser>
        <c:ser>
          <c:idx val="2"/>
          <c:order val="2"/>
          <c:tx>
            <c:strRef>
              <c:f>Лист1!$D$1</c:f>
              <c:strCache>
                <c:ptCount val="1"/>
                <c:pt idx="0">
                  <c:v>жалпы</c:v>
                </c:pt>
              </c:strCache>
            </c:strRef>
          </c:tx>
          <c:invertIfNegative val="1"/>
          <c:cat>
            <c:strRef>
              <c:f>Лист1!$A$2:$A$3</c:f>
              <c:strCache>
                <c:ptCount val="1"/>
                <c:pt idx="0">
                  <c:v>жылдык</c:v>
                </c:pt>
              </c:strCache>
            </c:strRef>
          </c:cat>
          <c:val>
            <c:numRef>
              <c:f>Лист1!$D$2:$D$3</c:f>
              <c:numCache>
                <c:formatCode>General</c:formatCode>
                <c:ptCount val="2"/>
              </c:numCache>
            </c:numRef>
          </c:val>
          <c:extLst xmlns:c16r2="http://schemas.microsoft.com/office/drawing/2015/06/chart">
            <c:ext xmlns:c16="http://schemas.microsoft.com/office/drawing/2014/chart" uri="{C3380CC4-5D6E-409C-BE32-E72D297353CC}">
              <c16:uniqueId val="{00000004-69A9-488A-8C1A-BBBE296902BD}"/>
            </c:ext>
          </c:extLst>
        </c:ser>
        <c:ser>
          <c:idx val="3"/>
          <c:order val="3"/>
          <c:tx>
            <c:strRef>
              <c:f>Лист1!$E$1</c:f>
              <c:strCache>
                <c:ptCount val="1"/>
                <c:pt idx="0">
                  <c:v>Столбец4</c:v>
                </c:pt>
              </c:strCache>
            </c:strRef>
          </c:tx>
          <c:invertIfNegative val="1"/>
          <c:dLbls>
            <c:dLbl>
              <c:idx val="0"/>
              <c:layout/>
              <c:tx>
                <c:rich>
                  <a:bodyPr/>
                  <a:lstStyle/>
                  <a:p>
                    <a:r>
                      <a:rPr lang="ru-RU"/>
                      <a:t>50</a:t>
                    </a:r>
                    <a:endParaRPr lang="en-US"/>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69A9-488A-8C1A-BBBE296902BD}"/>
                </c:ext>
              </c:extLst>
            </c:dLbl>
            <c:showVal val="1"/>
            <c:extLst xmlns:c16r2="http://schemas.microsoft.com/office/drawing/2015/06/chart">
              <c:ext xmlns:c15="http://schemas.microsoft.com/office/drawing/2012/chart" uri="{CE6537A1-D6FC-4f65-9D91-7224C49458BB}">
                <c15:showLeaderLines val="1"/>
              </c:ext>
            </c:extLst>
          </c:dLbls>
          <c:cat>
            <c:strRef>
              <c:f>Лист1!$A$2:$A$3</c:f>
              <c:strCache>
                <c:ptCount val="1"/>
                <c:pt idx="0">
                  <c:v>жылдык</c:v>
                </c:pt>
              </c:strCache>
            </c:strRef>
          </c:cat>
          <c:val>
            <c:numRef>
              <c:f>Лист1!$E$2:$E$3</c:f>
              <c:numCache>
                <c:formatCode>General</c:formatCode>
                <c:ptCount val="2"/>
              </c:numCache>
            </c:numRef>
          </c:val>
          <c:extLst xmlns:c16r2="http://schemas.microsoft.com/office/drawing/2015/06/chart">
            <c:ext xmlns:c16="http://schemas.microsoft.com/office/drawing/2014/chart" uri="{C3380CC4-5D6E-409C-BE32-E72D297353CC}">
              <c16:uniqueId val="{00000006-69A9-488A-8C1A-BBBE296902BD}"/>
            </c:ext>
          </c:extLst>
        </c:ser>
        <c:ser>
          <c:idx val="4"/>
          <c:order val="4"/>
          <c:tx>
            <c:strRef>
              <c:f>Лист1!$F$1</c:f>
              <c:strCache>
                <c:ptCount val="1"/>
                <c:pt idx="0">
                  <c:v>Столбец1</c:v>
                </c:pt>
              </c:strCache>
            </c:strRef>
          </c:tx>
          <c:invertIfNegative val="1"/>
          <c:cat>
            <c:strRef>
              <c:f>Лист1!$A$2:$A$3</c:f>
              <c:strCache>
                <c:ptCount val="1"/>
                <c:pt idx="0">
                  <c:v>жылдык</c:v>
                </c:pt>
              </c:strCache>
            </c:strRef>
          </c:cat>
          <c:val>
            <c:numRef>
              <c:f>Лист1!$F$2:$F$3</c:f>
              <c:numCache>
                <c:formatCode>General</c:formatCode>
                <c:ptCount val="2"/>
              </c:numCache>
            </c:numRef>
          </c:val>
          <c:extLst xmlns:c16r2="http://schemas.microsoft.com/office/drawing/2015/06/chart">
            <c:ext xmlns:c16="http://schemas.microsoft.com/office/drawing/2014/chart" uri="{C3380CC4-5D6E-409C-BE32-E72D297353CC}">
              <c16:uniqueId val="{00000007-69A9-488A-8C1A-BBBE296902BD}"/>
            </c:ext>
          </c:extLst>
        </c:ser>
        <c:ser>
          <c:idx val="5"/>
          <c:order val="5"/>
          <c:tx>
            <c:strRef>
              <c:f>Лист1!$G$1</c:f>
              <c:strCache>
                <c:ptCount val="1"/>
                <c:pt idx="0">
                  <c:v>Столбец2</c:v>
                </c:pt>
              </c:strCache>
            </c:strRef>
          </c:tx>
          <c:invertIfNegative val="1"/>
          <c:cat>
            <c:strRef>
              <c:f>Лист1!$A$2:$A$3</c:f>
              <c:strCache>
                <c:ptCount val="1"/>
                <c:pt idx="0">
                  <c:v>жылдык</c:v>
                </c:pt>
              </c:strCache>
            </c:strRef>
          </c:cat>
          <c:val>
            <c:numRef>
              <c:f>Лист1!$G$2:$G$3</c:f>
              <c:numCache>
                <c:formatCode>General</c:formatCode>
                <c:ptCount val="2"/>
              </c:numCache>
            </c:numRef>
          </c:val>
          <c:extLst xmlns:c16r2="http://schemas.microsoft.com/office/drawing/2015/06/chart">
            <c:ext xmlns:c16="http://schemas.microsoft.com/office/drawing/2014/chart" uri="{C3380CC4-5D6E-409C-BE32-E72D297353CC}">
              <c16:uniqueId val="{00000008-69A9-488A-8C1A-BBBE296902BD}"/>
            </c:ext>
          </c:extLst>
        </c:ser>
        <c:dLbls>
          <c:showVal val="1"/>
        </c:dLbls>
        <c:shape val="box"/>
        <c:axId val="109514752"/>
        <c:axId val="109516288"/>
        <c:axId val="0"/>
      </c:bar3DChart>
      <c:catAx>
        <c:axId val="109514752"/>
        <c:scaling>
          <c:orientation val="minMax"/>
        </c:scaling>
        <c:axPos val="b"/>
        <c:numFmt formatCode="General" sourceLinked="0"/>
        <c:majorTickMark val="none"/>
        <c:tickLblPos val="none"/>
        <c:crossAx val="109516288"/>
        <c:crosses val="autoZero"/>
        <c:auto val="1"/>
        <c:lblAlgn val="ctr"/>
        <c:lblOffset val="100"/>
        <c:noMultiLvlLbl val="1"/>
      </c:catAx>
      <c:valAx>
        <c:axId val="109516288"/>
        <c:scaling>
          <c:orientation val="minMax"/>
        </c:scaling>
        <c:delete val="1"/>
        <c:axPos val="l"/>
        <c:numFmt formatCode="General" sourceLinked="1"/>
        <c:majorTickMark val="cross"/>
        <c:minorTickMark val="cross"/>
        <c:tickLblPos val="none"/>
        <c:crossAx val="109514752"/>
        <c:crosses val="autoZero"/>
        <c:crossBetween val="between"/>
      </c:valAx>
    </c:plotArea>
    <c:plotVisOnly val="1"/>
    <c:dispBlanksAs val="gap"/>
    <c:showDLblsOverMax val="1"/>
  </c:chart>
  <c:txPr>
    <a:bodyPr/>
    <a:lstStyle/>
    <a:p>
      <a:pPr>
        <a:defRPr sz="1800"/>
      </a:pPr>
      <a:endParaRPr lang="ru-RU"/>
    </a:p>
  </c:txPr>
  <c:externalData r:id="rId1">
    <c:autoUpdate val="1"/>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B106E36-FD25-4E2D-B0AA-010F637433A0}" type="datetimeFigureOut">
              <a:rPr lang="ru-RU" smtClean="0"/>
              <a:pPr/>
              <a:t>07.11.2022</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4"/>
          </p:nvPr>
        </p:nvSpPr>
        <p:spPr/>
        <p:txBody>
          <a:bodyPr rtlCol="0"/>
          <a:lstStyle/>
          <a:p>
            <a:fld id="{5B106E36-FD25-4E2D-B0AA-010F637433A0}" type="datetimeFigureOut">
              <a:rPr lang="ru-RU" smtClean="0"/>
              <a:pPr/>
              <a:t>07.11.2022</a:t>
            </a:fld>
            <a:endParaRPr lang="ru-RU"/>
          </a:p>
        </p:txBody>
      </p:sp>
      <p:sp>
        <p:nvSpPr>
          <p:cNvPr id="9" name="Номер слайда 8"/>
          <p:cNvSpPr>
            <a:spLocks noGrp="1"/>
          </p:cNvSpPr>
          <p:nvPr>
            <p:ph type="sldNum" sz="quarter" idx="15"/>
          </p:nvPr>
        </p:nvSpPr>
        <p:spPr/>
        <p:txBody>
          <a:bodyPr rtlCol="0"/>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a:t>Образец текста</a:t>
            </a:r>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6" name="Дата 5"/>
          <p:cNvSpPr>
            <a:spLocks noGrp="1"/>
          </p:cNvSpPr>
          <p:nvPr>
            <p:ph type="dt" sz="half" idx="10"/>
          </p:nvPr>
        </p:nvSpPr>
        <p:spPr/>
        <p:txBody>
          <a:bodyPr rtlCol="0"/>
          <a:lstStyle/>
          <a:p>
            <a:fld id="{5B106E36-FD25-4E2D-B0AA-010F637433A0}" type="datetimeFigureOut">
              <a:rPr lang="ru-RU" smtClean="0"/>
              <a:pPr/>
              <a:t>07.11.2022</a:t>
            </a:fld>
            <a:endParaRPr lang="ru-RU"/>
          </a:p>
        </p:txBody>
      </p:sp>
      <p:sp>
        <p:nvSpPr>
          <p:cNvPr id="7" name="Номер слайда 6"/>
          <p:cNvSpPr>
            <a:spLocks noGrp="1"/>
          </p:cNvSpPr>
          <p:nvPr>
            <p:ph type="sldNum" sz="quarter" idx="11"/>
          </p:nvPr>
        </p:nvSpPr>
        <p:spPr/>
        <p:txBody>
          <a:bodyPr rtlCol="0"/>
          <a:lstStyle/>
          <a:p>
            <a:fld id="{725C68B6-61C2-468F-89AB-4B9F7531AA68}"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4"/>
          </p:nvPr>
        </p:nvSpPr>
        <p:spPr/>
        <p:txBody>
          <a:bodyPr rtlCol="0"/>
          <a:lstStyle/>
          <a:p>
            <a:fld id="{5B106E36-FD25-4E2D-B0AA-010F637433A0}" type="datetimeFigureOut">
              <a:rPr lang="ru-RU" smtClean="0"/>
              <a:pPr/>
              <a:t>07.11.2022</a:t>
            </a:fld>
            <a:endParaRPr lang="ru-RU"/>
          </a:p>
        </p:txBody>
      </p:sp>
      <p:sp>
        <p:nvSpPr>
          <p:cNvPr id="22" name="Номер слайда 21"/>
          <p:cNvSpPr>
            <a:spLocks noGrp="1"/>
          </p:cNvSpPr>
          <p:nvPr>
            <p:ph type="sldNum" sz="quarter" idx="15"/>
          </p:nvPr>
        </p:nvSpPr>
        <p:spPr/>
        <p:txBody>
          <a:bodyPr rtlCol="0"/>
          <a:lstStyle/>
          <a:p>
            <a:fld id="{725C68B6-61C2-468F-89AB-4B9F7531AA68}"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B106E36-FD25-4E2D-B0AA-010F637433A0}" type="datetimeFigureOut">
              <a:rPr lang="ru-RU" smtClean="0"/>
              <a:pPr/>
              <a:t>07.11.2022</a:t>
            </a:fld>
            <a:endParaRPr lang="ru-RU"/>
          </a:p>
        </p:txBody>
      </p:sp>
      <p:sp>
        <p:nvSpPr>
          <p:cNvPr id="18" name="Номер слайда 17"/>
          <p:cNvSpPr>
            <a:spLocks noGrp="1"/>
          </p:cNvSpPr>
          <p:nvPr>
            <p:ph type="sldNum" sz="quarter" idx="11"/>
          </p:nvPr>
        </p:nvSpPr>
        <p:spPr/>
        <p:txBody>
          <a:bodyPr rtlCol="0"/>
          <a:lstStyle/>
          <a:p>
            <a:fld id="{725C68B6-61C2-468F-89AB-4B9F7531AA68}"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B106E36-FD25-4E2D-B0AA-010F637433A0}" type="datetimeFigureOut">
              <a:rPr lang="ru-RU" smtClean="0"/>
              <a:pPr/>
              <a:t>07.11.2022</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9632" y="857232"/>
            <a:ext cx="7198568" cy="4804016"/>
          </a:xfrm>
        </p:spPr>
        <p:txBody>
          <a:bodyPr>
            <a:normAutofit/>
          </a:bodyPr>
          <a:lstStyle/>
          <a:p>
            <a:pPr algn="ctr"/>
            <a:r>
              <a:rPr lang="ru-RU" sz="3200" dirty="0" smtClean="0">
                <a:solidFill>
                  <a:srgbClr val="C00000"/>
                </a:solidFill>
                <a:latin typeface="Arial Black" pitchFamily="34" charset="0"/>
              </a:rPr>
              <a:t>№ 46 </a:t>
            </a:r>
            <a:r>
              <a:rPr lang="ru-RU" sz="3200" dirty="0" smtClean="0">
                <a:solidFill>
                  <a:srgbClr val="C00000"/>
                </a:solidFill>
                <a:latin typeface="Arial Black" pitchFamily="34" charset="0"/>
              </a:rPr>
              <a:t>«</a:t>
            </a:r>
            <a:r>
              <a:rPr lang="ru-RU" sz="3200" dirty="0" err="1" smtClean="0">
                <a:solidFill>
                  <a:srgbClr val="C00000"/>
                </a:solidFill>
                <a:latin typeface="Arial Black" pitchFamily="34" charset="0"/>
              </a:rPr>
              <a:t>Багы-Шамал</a:t>
            </a:r>
            <a:r>
              <a:rPr lang="ru-RU" sz="3200" dirty="0" smtClean="0">
                <a:solidFill>
                  <a:srgbClr val="C00000"/>
                </a:solidFill>
                <a:latin typeface="Arial Black" pitchFamily="34" charset="0"/>
              </a:rPr>
              <a:t>»  </a:t>
            </a:r>
            <a:r>
              <a:rPr lang="ru-RU" sz="3200" dirty="0" err="1" smtClean="0">
                <a:solidFill>
                  <a:srgbClr val="C00000"/>
                </a:solidFill>
                <a:latin typeface="Arial Black" pitchFamily="34" charset="0"/>
              </a:rPr>
              <a:t>жалпы</a:t>
            </a:r>
            <a:r>
              <a:rPr lang="ru-RU" sz="3200" dirty="0" smtClean="0">
                <a:solidFill>
                  <a:srgbClr val="C00000"/>
                </a:solidFill>
                <a:latin typeface="Arial Black" pitchFamily="34" charset="0"/>
              </a:rPr>
              <a:t> </a:t>
            </a:r>
            <a:r>
              <a:rPr lang="ru-RU" sz="3200" dirty="0" err="1" smtClean="0">
                <a:solidFill>
                  <a:srgbClr val="C00000"/>
                </a:solidFill>
                <a:latin typeface="Arial Black" pitchFamily="34" charset="0"/>
              </a:rPr>
              <a:t>орто</a:t>
            </a:r>
            <a:r>
              <a:rPr lang="ru-RU" sz="3200" dirty="0" smtClean="0">
                <a:solidFill>
                  <a:srgbClr val="C00000"/>
                </a:solidFill>
                <a:latin typeface="Arial Black" pitchFamily="34" charset="0"/>
              </a:rPr>
              <a:t> </a:t>
            </a:r>
            <a:r>
              <a:rPr lang="ru-RU" sz="3200" dirty="0" err="1" smtClean="0">
                <a:solidFill>
                  <a:srgbClr val="C00000"/>
                </a:solidFill>
                <a:latin typeface="Arial Black" pitchFamily="34" charset="0"/>
              </a:rPr>
              <a:t>билим</a:t>
            </a:r>
            <a:r>
              <a:rPr lang="ru-RU" sz="3200" dirty="0" smtClean="0">
                <a:solidFill>
                  <a:srgbClr val="C00000"/>
                </a:solidFill>
                <a:latin typeface="Arial Black" pitchFamily="34" charset="0"/>
              </a:rPr>
              <a:t> </a:t>
            </a:r>
            <a:r>
              <a:rPr lang="ru-RU" sz="3200" dirty="0" err="1" smtClean="0">
                <a:solidFill>
                  <a:srgbClr val="C00000"/>
                </a:solidFill>
                <a:latin typeface="Arial Black" pitchFamily="34" charset="0"/>
              </a:rPr>
              <a:t>берүүчү мектебинин</a:t>
            </a:r>
            <a:r>
              <a:rPr lang="ru-RU" sz="3200" dirty="0" smtClean="0">
                <a:solidFill>
                  <a:srgbClr val="C00000"/>
                </a:solidFill>
                <a:latin typeface="Arial Black" pitchFamily="34" charset="0"/>
              </a:rPr>
              <a:t> 2021-2022-окуу </a:t>
            </a:r>
            <a:r>
              <a:rPr lang="ru-RU" sz="3200" dirty="0" err="1" smtClean="0">
                <a:solidFill>
                  <a:srgbClr val="C00000"/>
                </a:solidFill>
                <a:latin typeface="Arial Black" pitchFamily="34" charset="0"/>
              </a:rPr>
              <a:t>жылындагы</a:t>
            </a:r>
            <a:r>
              <a:rPr lang="ru-RU" sz="3200" dirty="0" smtClean="0">
                <a:solidFill>
                  <a:srgbClr val="C00000"/>
                </a:solidFill>
                <a:latin typeface="Arial Black" pitchFamily="34" charset="0"/>
              </a:rPr>
              <a:t> </a:t>
            </a:r>
            <a:r>
              <a:rPr lang="ru-RU" sz="3200" dirty="0" err="1" smtClean="0">
                <a:solidFill>
                  <a:srgbClr val="C00000"/>
                </a:solidFill>
                <a:latin typeface="Arial Black" pitchFamily="34" charset="0"/>
              </a:rPr>
              <a:t>окуу</a:t>
            </a:r>
            <a:r>
              <a:rPr lang="ru-RU" sz="3200" dirty="0" smtClean="0">
                <a:solidFill>
                  <a:srgbClr val="C00000"/>
                </a:solidFill>
                <a:latin typeface="Arial Black" pitchFamily="34" charset="0"/>
              </a:rPr>
              <a:t>,</a:t>
            </a:r>
            <a:br>
              <a:rPr lang="ru-RU" sz="3200" dirty="0" smtClean="0">
                <a:solidFill>
                  <a:srgbClr val="C00000"/>
                </a:solidFill>
                <a:latin typeface="Arial Black" pitchFamily="34" charset="0"/>
              </a:rPr>
            </a:br>
            <a:r>
              <a:rPr lang="ru-RU" sz="3200" dirty="0" err="1" smtClean="0">
                <a:solidFill>
                  <a:srgbClr val="C00000"/>
                </a:solidFill>
                <a:latin typeface="Arial Black" pitchFamily="34" charset="0"/>
              </a:rPr>
              <a:t>тарбия</a:t>
            </a:r>
            <a:r>
              <a:rPr lang="ru-RU" sz="3200" dirty="0" smtClean="0">
                <a:solidFill>
                  <a:srgbClr val="C00000"/>
                </a:solidFill>
                <a:latin typeface="Arial Black" pitchFamily="34" charset="0"/>
              </a:rPr>
              <a:t> </a:t>
            </a:r>
            <a:r>
              <a:rPr lang="ru-RU" sz="3200" dirty="0" err="1" smtClean="0">
                <a:solidFill>
                  <a:srgbClr val="C00000"/>
                </a:solidFill>
                <a:latin typeface="Arial Black" pitchFamily="34" charset="0"/>
              </a:rPr>
              <a:t>иштеринин</a:t>
            </a:r>
            <a:r>
              <a:rPr lang="ru-RU" sz="3200" dirty="0" smtClean="0">
                <a:solidFill>
                  <a:srgbClr val="C00000"/>
                </a:solidFill>
                <a:latin typeface="Arial Black" pitchFamily="34" charset="0"/>
              </a:rPr>
              <a:t> </a:t>
            </a:r>
            <a:r>
              <a:rPr lang="ru-RU" sz="3200" dirty="0" err="1" smtClean="0">
                <a:solidFill>
                  <a:srgbClr val="C00000"/>
                </a:solidFill>
                <a:latin typeface="Arial Black" pitchFamily="34" charset="0"/>
              </a:rPr>
              <a:t>аткарылышынын</a:t>
            </a:r>
            <a:r>
              <a:rPr lang="ru-RU" sz="3200" dirty="0" smtClean="0">
                <a:solidFill>
                  <a:srgbClr val="C00000"/>
                </a:solidFill>
                <a:latin typeface="Arial Black" pitchFamily="34" charset="0"/>
              </a:rPr>
              <a:t> </a:t>
            </a:r>
            <a:r>
              <a:rPr lang="ru-RU" sz="3200" dirty="0" err="1" smtClean="0">
                <a:solidFill>
                  <a:srgbClr val="C00000"/>
                </a:solidFill>
                <a:latin typeface="Arial Black" pitchFamily="34" charset="0"/>
              </a:rPr>
              <a:t>анализи</a:t>
            </a:r>
            <a:r>
              <a:rPr lang="ru-RU" sz="3200" dirty="0">
                <a:solidFill>
                  <a:srgbClr val="C00000"/>
                </a:solidFill>
                <a:latin typeface="Arial Black" pitchFamily="34" charset="0"/>
              </a:rPr>
              <a:t/>
            </a:r>
            <a:br>
              <a:rPr lang="ru-RU" sz="3200" dirty="0">
                <a:solidFill>
                  <a:srgbClr val="C00000"/>
                </a:solidFill>
                <a:latin typeface="Arial Black" pitchFamily="34" charset="0"/>
              </a:rPr>
            </a:br>
            <a:r>
              <a:rPr lang="ru-RU" dirty="0"/>
              <a:t/>
            </a:r>
            <a:br>
              <a:rPr lang="ru-RU" dirty="0"/>
            </a:br>
            <a:endParaRPr lang="ru-RU" dirty="0"/>
          </a:p>
        </p:txBody>
      </p:sp>
      <p:sp>
        <p:nvSpPr>
          <p:cNvPr id="3" name="Подзаголовок 2"/>
          <p:cNvSpPr>
            <a:spLocks noGrp="1"/>
          </p:cNvSpPr>
          <p:nvPr>
            <p:ph type="subTitle" idx="1"/>
          </p:nvPr>
        </p:nvSpPr>
        <p:spPr>
          <a:xfrm>
            <a:off x="3714744" y="6215082"/>
            <a:ext cx="4743456" cy="159840"/>
          </a:xfrm>
        </p:spPr>
        <p:txBody>
          <a:bodyPr>
            <a:normAutofit fontScale="25000" lnSpcReduction="20000"/>
          </a:bodyPr>
          <a:lstStyle/>
          <a:p>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 </a:t>
            </a:r>
            <a:endParaRPr lang="ru-RU" dirty="0"/>
          </a:p>
        </p:txBody>
      </p:sp>
      <p:sp>
        <p:nvSpPr>
          <p:cNvPr id="3" name="Содержимое 2"/>
          <p:cNvSpPr>
            <a:spLocks noGrp="1"/>
          </p:cNvSpPr>
          <p:nvPr>
            <p:ph sz="quarter" idx="1"/>
          </p:nvPr>
        </p:nvSpPr>
        <p:spPr/>
        <p:txBody>
          <a:bodyPr>
            <a:noAutofit/>
          </a:bodyPr>
          <a:lstStyle/>
          <a:p>
            <a:pPr>
              <a:lnSpc>
                <a:spcPct val="200000"/>
              </a:lnSpc>
            </a:pPr>
            <a:r>
              <a:rPr lang="kk-KZ" sz="1600" dirty="0" smtClean="0"/>
              <a:t>«Жазгы керемет» темасындагы көргөзмөгө 5-6-7-класс окуучулары эң биринчи жаз гүлү байчечекей деген сүрөттөрдү, жаз алдында гүлдөгөн өрүк бактарын чагылдырган сүрөттөрдү тартып катышышты. 6-класс окуучусу  Баймырзаева Осие  «Жаз келди» деген темада 6-класс окуучусу Осимжонова  Мубина  «Байчечекей гүл ачты» темасында жакшы сүрөттөрдү ьартышып мактоого татыктуу болушту. Көргөзмөнүн максаты-сүрөт тартууда туура түстөрдү тандоого гуаш,  акварел, краска менен туура колдонууга үйрөнүү. Эки «Көркөм өнөр, музыка фестивалы» темасында  класстан тышкары иш 5-6-7-класстар арасында өтүлдү.</a:t>
            </a:r>
            <a:endParaRPr lang="ru-RU" sz="1600" dirty="0"/>
          </a:p>
        </p:txBody>
      </p:sp>
    </p:spTree>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51520" y="404664"/>
            <a:ext cx="7848872" cy="6069288"/>
          </a:xfrm>
        </p:spPr>
        <p:txBody>
          <a:bodyPr>
            <a:normAutofit fontScale="62500" lnSpcReduction="20000"/>
          </a:bodyPr>
          <a:lstStyle/>
          <a:p>
            <a:pPr algn="ctr"/>
            <a:r>
              <a:rPr lang="kk-KZ" b="1" dirty="0" smtClean="0"/>
              <a:t>№ 46 </a:t>
            </a:r>
            <a:r>
              <a:rPr lang="ru-RU" b="1" dirty="0" smtClean="0"/>
              <a:t>,,</a:t>
            </a:r>
            <a:r>
              <a:rPr lang="kk-KZ" b="1" dirty="0" smtClean="0"/>
              <a:t>Багы</a:t>
            </a:r>
            <a:r>
              <a:rPr lang="ru-RU" b="1" dirty="0" smtClean="0"/>
              <a:t>-</a:t>
            </a:r>
            <a:r>
              <a:rPr lang="ru-RU" b="1" dirty="0" err="1" smtClean="0"/>
              <a:t>Шамал</a:t>
            </a:r>
            <a:r>
              <a:rPr lang="ru-RU" b="1" dirty="0" smtClean="0"/>
              <a:t>’’</a:t>
            </a:r>
            <a:r>
              <a:rPr lang="kk-KZ" b="1" dirty="0" smtClean="0"/>
              <a:t> жалпы орто билим берүүчү мектебинде математика</a:t>
            </a:r>
            <a:endParaRPr lang="ru-RU" b="1" dirty="0" smtClean="0"/>
          </a:p>
          <a:p>
            <a:pPr algn="ctr"/>
            <a:r>
              <a:rPr lang="kk-KZ" b="1" dirty="0" smtClean="0"/>
              <a:t>жана табыгый илимдер усулдук бирикмесинин </a:t>
            </a:r>
            <a:endParaRPr lang="ru-RU" b="1" dirty="0" smtClean="0"/>
          </a:p>
          <a:p>
            <a:pPr algn="ctr"/>
            <a:r>
              <a:rPr lang="kk-KZ" b="1" dirty="0" smtClean="0"/>
              <a:t>2021-2022-окуу жылында аткарылган иштери жөнүндө маалымат.</a:t>
            </a:r>
            <a:endParaRPr lang="ru-RU" b="1" dirty="0" smtClean="0"/>
          </a:p>
          <a:p>
            <a:pPr algn="ctr"/>
            <a:r>
              <a:rPr lang="kk-KZ" b="1" dirty="0" smtClean="0"/>
              <a:t> </a:t>
            </a:r>
            <a:endParaRPr lang="ru-RU" b="1" dirty="0" smtClean="0"/>
          </a:p>
          <a:p>
            <a:r>
              <a:rPr lang="kk-KZ" dirty="0" smtClean="0"/>
              <a:t>№46  ,,Багы-Шамал’’ жалпы орто билим берүүчү мектебинде 2021-2022-окуу жылын математика жана табыгый илимдер усулдук бирикмеси 8 мүчөө менен иш баштады. Бул бирикмеде математика,география,химия,физика,информатика мугалимдери бар.2021-2022-окуу жылынын башталышында «Билим берүүчү жөнүндө» мыйзамынын негизинде  предмет мугамлимдеринин сжумалык  жүктөмү аныкталып,иш пландар көрүп чыгылды. Усулдук бирикмеде талкууланып, мектеп жетекчилиги тарабынын бекитилди. </a:t>
            </a:r>
            <a:endParaRPr lang="ru-RU" dirty="0" smtClean="0"/>
          </a:p>
          <a:p>
            <a:r>
              <a:rPr lang="kk-KZ" dirty="0" smtClean="0"/>
              <a:t>КР билим берүүнүн  2021-жылга чейин окутуу программасынын негизинде окуучуларды      Ж.Р.Т  олимпиадаларына даярдоо боюнча  жаңы перспектив иш пландары иштеп чыгылды. Өткөн </a:t>
            </a:r>
            <a:endParaRPr lang="ru-RU" dirty="0" smtClean="0"/>
          </a:p>
          <a:p>
            <a:r>
              <a:rPr lang="kk-KZ" dirty="0" smtClean="0"/>
              <a:t>2020-2021-окуу жылында аткарылган иштер” канааттандыраарлык” деп бааланды.                                                                                                                                                                                                  2021-2022 окуу жылы үчүн «Тарбиялап билим беребиз,билим берип тарбиялайбыз» урааны астында иш планы бекитилди. Берилген ураандын аткарылышына байланыштуу иш-чараалар түзүлдү. Сентябрь жана Октябрь айындагы алып барылган  иштер” канааттандыраарлык”  деп белгиленди.   Биринчи тур мектеп олимпиадасына даярдык көрүлдү  жана өткөрүлдү.                                                          Олимпиадаларга даярдык көрүү иштерин күчөтүү үчүн атайын иш чаралар иштеп чыгылды.</a:t>
            </a:r>
            <a:endParaRPr lang="ru-RU" dirty="0" smtClean="0"/>
          </a:p>
          <a:p>
            <a:r>
              <a:rPr lang="kk-KZ" dirty="0" smtClean="0"/>
              <a:t>АКМО –«Алтын Түйүн» 3-8 класстар арасында математика предметинен даярдык көрүү күчөтүлдү.</a:t>
            </a:r>
            <a:endParaRPr lang="ru-RU" dirty="0" smtClean="0"/>
          </a:p>
          <a:p>
            <a:r>
              <a:rPr lang="kk-KZ" dirty="0" smtClean="0"/>
              <a:t>5-10 класстарын математикадан окуучулардын айлампа дептерлерин абалы декабрь айында текширилип чыгылып ” канааттандыраарлык” деп белгиленди. Дептерлерди текширүүдө көрсөтүлгөн кемчиликтерди оңдо иштери жолго салынды </a:t>
            </a:r>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8115328" cy="1500198"/>
          </a:xfrm>
        </p:spPr>
        <p:txBody>
          <a:bodyPr>
            <a:noAutofit/>
          </a:bodyPr>
          <a:lstStyle/>
          <a:p>
            <a:pPr algn="ctr"/>
            <a:r>
              <a:rPr lang="kk-KZ" sz="3200" b="1" dirty="0" smtClean="0">
                <a:solidFill>
                  <a:srgbClr val="FF0000"/>
                </a:solidFill>
                <a:latin typeface="Times New Roman" panose="02020603050405020304" pitchFamily="18" charset="0"/>
                <a:cs typeface="Times New Roman" panose="02020603050405020304" pitchFamily="18" charset="0"/>
              </a:rPr>
              <a:t>Табыгый багытындагы предметтер саттулугу</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457200" y="2357430"/>
            <a:ext cx="7972452" cy="4116522"/>
          </a:xfrm>
        </p:spPr>
        <p:txBody>
          <a:bodyPr>
            <a:normAutofit/>
          </a:bodyPr>
          <a:lstStyle/>
          <a:p>
            <a:r>
              <a:rPr lang="kk-KZ" dirty="0" smtClean="0"/>
              <a:t>ХИМИЯ   сапаттулук </a:t>
            </a:r>
            <a:r>
              <a:rPr lang="ru-RU" dirty="0" smtClean="0"/>
              <a:t>:</a:t>
            </a:r>
            <a:r>
              <a:rPr lang="kk-KZ" dirty="0" smtClean="0"/>
              <a:t> 9-класс </a:t>
            </a:r>
            <a:r>
              <a:rPr lang="ru-RU" dirty="0" smtClean="0"/>
              <a:t>34% </a:t>
            </a:r>
            <a:r>
              <a:rPr lang="kk-KZ" dirty="0" smtClean="0"/>
              <a:t>  </a:t>
            </a:r>
            <a:endParaRPr lang="ru-RU" dirty="0" smtClean="0"/>
          </a:p>
          <a:p>
            <a:r>
              <a:rPr lang="kk-KZ" dirty="0" smtClean="0"/>
              <a:t>              10-класс</a:t>
            </a:r>
            <a:r>
              <a:rPr lang="ru-RU" dirty="0" smtClean="0"/>
              <a:t>:</a:t>
            </a:r>
            <a:r>
              <a:rPr lang="kk-KZ" dirty="0" smtClean="0"/>
              <a:t>     42,2</a:t>
            </a:r>
            <a:r>
              <a:rPr lang="ru-RU" dirty="0" smtClean="0"/>
              <a:t>%</a:t>
            </a:r>
          </a:p>
          <a:p>
            <a:r>
              <a:rPr lang="kk-KZ" dirty="0" smtClean="0"/>
              <a:t>              11-класс  </a:t>
            </a:r>
            <a:r>
              <a:rPr lang="ru-RU" dirty="0" smtClean="0"/>
              <a:t>:</a:t>
            </a:r>
            <a:r>
              <a:rPr lang="kk-KZ" dirty="0" smtClean="0"/>
              <a:t>    </a:t>
            </a:r>
            <a:r>
              <a:rPr lang="ru-RU" dirty="0" smtClean="0"/>
              <a:t>47%</a:t>
            </a:r>
          </a:p>
          <a:p>
            <a:r>
              <a:rPr lang="kk-KZ" dirty="0" smtClean="0"/>
              <a:t>ФИЗИКА  9-класс сапаттулук </a:t>
            </a:r>
            <a:r>
              <a:rPr lang="ru-RU" dirty="0" smtClean="0"/>
              <a:t>:</a:t>
            </a:r>
            <a:r>
              <a:rPr lang="kk-KZ" dirty="0" smtClean="0"/>
              <a:t>45</a:t>
            </a:r>
            <a:r>
              <a:rPr lang="ru-RU" dirty="0" smtClean="0"/>
              <a:t>% </a:t>
            </a:r>
            <a:r>
              <a:rPr lang="kk-KZ" dirty="0" smtClean="0"/>
              <a:t>  </a:t>
            </a:r>
            <a:endParaRPr lang="ru-RU" dirty="0" smtClean="0"/>
          </a:p>
          <a:p>
            <a:r>
              <a:rPr lang="kk-KZ" dirty="0" smtClean="0"/>
              <a:t>                10-класс сапат </a:t>
            </a:r>
            <a:r>
              <a:rPr lang="ru-RU" dirty="0" smtClean="0"/>
              <a:t>:</a:t>
            </a:r>
            <a:r>
              <a:rPr lang="kk-KZ" dirty="0" smtClean="0"/>
              <a:t>54</a:t>
            </a:r>
            <a:r>
              <a:rPr lang="ru-RU" dirty="0" smtClean="0"/>
              <a:t>%</a:t>
            </a:r>
          </a:p>
          <a:p>
            <a:r>
              <a:rPr lang="kk-KZ" dirty="0" smtClean="0"/>
              <a:t>                11-класс сапат </a:t>
            </a:r>
            <a:r>
              <a:rPr lang="ru-RU" dirty="0" smtClean="0"/>
              <a:t>:47</a:t>
            </a:r>
            <a:r>
              <a:rPr lang="kk-KZ" dirty="0" smtClean="0"/>
              <a:t>,2</a:t>
            </a:r>
            <a:r>
              <a:rPr lang="ru-RU" dirty="0" smtClean="0"/>
              <a:t>%</a:t>
            </a:r>
          </a:p>
          <a:p>
            <a:r>
              <a:rPr lang="kk-KZ" dirty="0" smtClean="0"/>
              <a:t>БИОЛОГИЯ 9-класс сапаттулук </a:t>
            </a:r>
            <a:r>
              <a:rPr lang="ru-RU" dirty="0" smtClean="0"/>
              <a:t>:</a:t>
            </a:r>
            <a:r>
              <a:rPr lang="kk-KZ" dirty="0" smtClean="0"/>
              <a:t>56</a:t>
            </a:r>
            <a:r>
              <a:rPr lang="ru-RU" dirty="0" smtClean="0"/>
              <a:t>% </a:t>
            </a:r>
            <a:r>
              <a:rPr lang="kk-KZ" dirty="0" smtClean="0"/>
              <a:t>  </a:t>
            </a:r>
            <a:endParaRPr lang="ru-RU" dirty="0" smtClean="0"/>
          </a:p>
          <a:p>
            <a:r>
              <a:rPr lang="kk-KZ" dirty="0" smtClean="0"/>
              <a:t>                     10-класс сапат </a:t>
            </a:r>
            <a:r>
              <a:rPr lang="ru-RU" dirty="0" smtClean="0"/>
              <a:t>:</a:t>
            </a:r>
            <a:r>
              <a:rPr lang="kk-KZ" dirty="0" smtClean="0"/>
              <a:t>48</a:t>
            </a:r>
            <a:r>
              <a:rPr lang="ru-RU" dirty="0" smtClean="0"/>
              <a:t>%</a:t>
            </a:r>
          </a:p>
          <a:p>
            <a:endParaRPr lang="ru-RU" dirty="0"/>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320438" cy="1343072"/>
          </a:xfrm>
        </p:spPr>
        <p:txBody>
          <a:bodyPr>
            <a:normAutofit fontScale="90000"/>
          </a:bodyPr>
          <a:lstStyle/>
          <a:p>
            <a:pPr algn="ctr"/>
            <a:r>
              <a:rPr lang="ru-RU" dirty="0">
                <a:latin typeface="Peterburg" pitchFamily="2" charset="0"/>
              </a:rPr>
              <a:t>2021-2024 </a:t>
            </a:r>
            <a:r>
              <a:rPr lang="ru-RU" dirty="0" err="1">
                <a:latin typeface="Peterburg" pitchFamily="2" charset="0"/>
              </a:rPr>
              <a:t>окуу</a:t>
            </a:r>
            <a:r>
              <a:rPr lang="ru-RU" dirty="0">
                <a:latin typeface="Peterburg" pitchFamily="2" charset="0"/>
              </a:rPr>
              <a:t> </a:t>
            </a:r>
            <a:r>
              <a:rPr lang="ru-RU" dirty="0" err="1">
                <a:latin typeface="Peterburg" pitchFamily="2" charset="0"/>
              </a:rPr>
              <a:t>жылынын</a:t>
            </a:r>
            <a:r>
              <a:rPr lang="ru-RU" dirty="0">
                <a:latin typeface="Peterburg" pitchFamily="2" charset="0"/>
              </a:rPr>
              <a:t> </a:t>
            </a:r>
            <a:r>
              <a:rPr lang="ru-RU" dirty="0" err="1">
                <a:latin typeface="Peterburg" pitchFamily="2" charset="0"/>
              </a:rPr>
              <a:t>билим</a:t>
            </a:r>
            <a:r>
              <a:rPr lang="ru-RU" dirty="0">
                <a:latin typeface="Peterburg" pitchFamily="2" charset="0"/>
              </a:rPr>
              <a:t> </a:t>
            </a:r>
            <a:r>
              <a:rPr lang="ru-RU" dirty="0" err="1">
                <a:latin typeface="Peterburg" pitchFamily="2" charset="0"/>
              </a:rPr>
              <a:t>сапатынын</a:t>
            </a:r>
            <a:r>
              <a:rPr lang="ru-RU" dirty="0">
                <a:latin typeface="Peterburg" pitchFamily="2" charset="0"/>
              </a:rPr>
              <a:t> </a:t>
            </a:r>
            <a:r>
              <a:rPr lang="ru-RU" dirty="0" err="1">
                <a:latin typeface="Peterburg" pitchFamily="2" charset="0"/>
              </a:rPr>
              <a:t>жыйынтыгы</a:t>
            </a:r>
            <a:r>
              <a:rPr lang="ru-RU" dirty="0">
                <a:latin typeface="Peterburg" pitchFamily="2" charset="0"/>
              </a:rPr>
              <a:t> </a:t>
            </a:r>
            <a:r>
              <a:rPr lang="ru-RU" dirty="0" err="1">
                <a:latin typeface="Peterburg" pitchFamily="2" charset="0"/>
              </a:rPr>
              <a:t>т</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м</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нд</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г</a:t>
            </a:r>
            <a:r>
              <a:rPr lang="ru-RU" dirty="0" err="1">
                <a:latin typeface="Times New Roman" panose="02020603050405020304" pitchFamily="18" charset="0"/>
                <a:cs typeface="Times New Roman" panose="02020603050405020304" pitchFamily="18" charset="0"/>
              </a:rPr>
              <a:t>ү</a:t>
            </a:r>
            <a:r>
              <a:rPr lang="ru-RU" dirty="0" err="1">
                <a:latin typeface="Peterburg" pitchFamily="2" charset="0"/>
              </a:rPr>
              <a:t>д</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й</a:t>
            </a:r>
            <a:r>
              <a:rPr lang="ru-RU" dirty="0">
                <a:latin typeface="Peterburg" pitchFamily="2" charset="0"/>
              </a:rPr>
              <a:t> </a:t>
            </a:r>
            <a:r>
              <a:rPr lang="ru-RU" dirty="0" err="1">
                <a:latin typeface="Peterburg" pitchFamily="2" charset="0"/>
              </a:rPr>
              <a:t>к</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рс</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тк</a:t>
            </a:r>
            <a:r>
              <a:rPr lang="ru-RU" dirty="0" err="1">
                <a:latin typeface="Times New Roman" panose="02020603050405020304" pitchFamily="18" charset="0"/>
                <a:cs typeface="Times New Roman" panose="02020603050405020304" pitchFamily="18" charset="0"/>
              </a:rPr>
              <a:t>ү</a:t>
            </a:r>
            <a:r>
              <a:rPr lang="ru-RU" dirty="0" err="1">
                <a:latin typeface="Peterburg" pitchFamily="2" charset="0"/>
              </a:rPr>
              <a:t>чт</a:t>
            </a:r>
            <a:r>
              <a:rPr lang="ru-RU" dirty="0" err="1">
                <a:latin typeface="Times New Roman" panose="02020603050405020304" pitchFamily="18" charset="0"/>
                <a:cs typeface="Times New Roman" panose="02020603050405020304" pitchFamily="18" charset="0"/>
              </a:rPr>
              <a:t>ү</a:t>
            </a:r>
            <a:r>
              <a:rPr lang="ru-RU" dirty="0">
                <a:latin typeface="Peterburg" pitchFamily="2" charset="0"/>
              </a:rPr>
              <a:t> </a:t>
            </a:r>
            <a:r>
              <a:rPr lang="ru-RU" dirty="0" err="1">
                <a:latin typeface="Peterburg" pitchFamily="2" charset="0"/>
              </a:rPr>
              <a:t>берди</a:t>
            </a:r>
            <a:r>
              <a:rPr lang="ru-RU" dirty="0"/>
              <a:t/>
            </a:r>
            <a:br>
              <a:rPr lang="ru-RU" dirty="0"/>
            </a:br>
            <a:endParaRPr lang="ru-RU" dirty="0"/>
          </a:p>
        </p:txBody>
      </p:sp>
      <p:graphicFrame>
        <p:nvGraphicFramePr>
          <p:cNvPr id="4" name="Содержимое 3"/>
          <p:cNvGraphicFramePr>
            <a:graphicFrameLocks noGrp="1"/>
          </p:cNvGraphicFramePr>
          <p:nvPr>
            <p:ph sz="quarter" idx="1"/>
          </p:nvPr>
        </p:nvGraphicFramePr>
        <p:xfrm>
          <a:off x="395536" y="1196752"/>
          <a:ext cx="8352928" cy="5661249"/>
        </p:xfrm>
        <a:graphic>
          <a:graphicData uri="http://schemas.openxmlformats.org/drawingml/2006/table">
            <a:tbl>
              <a:tblPr firstRow="1" bandRow="1">
                <a:tableStyleId>{5C22544A-7EE6-4342-B048-85BDC9FD1C3A}</a:tableStyleId>
              </a:tblPr>
              <a:tblGrid>
                <a:gridCol w="805617">
                  <a:extLst>
                    <a:ext uri="{9D8B030D-6E8A-4147-A177-3AD203B41FA5}">
                      <a16:colId xmlns="" xmlns:a16="http://schemas.microsoft.com/office/drawing/2014/main" val="20000"/>
                    </a:ext>
                  </a:extLst>
                </a:gridCol>
                <a:gridCol w="805617">
                  <a:extLst>
                    <a:ext uri="{9D8B030D-6E8A-4147-A177-3AD203B41FA5}">
                      <a16:colId xmlns="" xmlns:a16="http://schemas.microsoft.com/office/drawing/2014/main" val="20001"/>
                    </a:ext>
                  </a:extLst>
                </a:gridCol>
                <a:gridCol w="805617">
                  <a:extLst>
                    <a:ext uri="{9D8B030D-6E8A-4147-A177-3AD203B41FA5}">
                      <a16:colId xmlns="" xmlns:a16="http://schemas.microsoft.com/office/drawing/2014/main" val="20002"/>
                    </a:ext>
                  </a:extLst>
                </a:gridCol>
                <a:gridCol w="919027">
                  <a:extLst>
                    <a:ext uri="{9D8B030D-6E8A-4147-A177-3AD203B41FA5}">
                      <a16:colId xmlns="" xmlns:a16="http://schemas.microsoft.com/office/drawing/2014/main" val="20003"/>
                    </a:ext>
                  </a:extLst>
                </a:gridCol>
                <a:gridCol w="823695">
                  <a:extLst>
                    <a:ext uri="{9D8B030D-6E8A-4147-A177-3AD203B41FA5}">
                      <a16:colId xmlns="" xmlns:a16="http://schemas.microsoft.com/office/drawing/2014/main" val="20004"/>
                    </a:ext>
                  </a:extLst>
                </a:gridCol>
                <a:gridCol w="674128">
                  <a:extLst>
                    <a:ext uri="{9D8B030D-6E8A-4147-A177-3AD203B41FA5}">
                      <a16:colId xmlns="" xmlns:a16="http://schemas.microsoft.com/office/drawing/2014/main" val="20005"/>
                    </a:ext>
                  </a:extLst>
                </a:gridCol>
                <a:gridCol w="805617">
                  <a:extLst>
                    <a:ext uri="{9D8B030D-6E8A-4147-A177-3AD203B41FA5}">
                      <a16:colId xmlns="" xmlns:a16="http://schemas.microsoft.com/office/drawing/2014/main" val="20006"/>
                    </a:ext>
                  </a:extLst>
                </a:gridCol>
                <a:gridCol w="805617">
                  <a:extLst>
                    <a:ext uri="{9D8B030D-6E8A-4147-A177-3AD203B41FA5}">
                      <a16:colId xmlns="" xmlns:a16="http://schemas.microsoft.com/office/drawing/2014/main" val="20007"/>
                    </a:ext>
                  </a:extLst>
                </a:gridCol>
                <a:gridCol w="859657">
                  <a:extLst>
                    <a:ext uri="{9D8B030D-6E8A-4147-A177-3AD203B41FA5}">
                      <a16:colId xmlns="" xmlns:a16="http://schemas.microsoft.com/office/drawing/2014/main" val="20008"/>
                    </a:ext>
                  </a:extLst>
                </a:gridCol>
                <a:gridCol w="1048336">
                  <a:extLst>
                    <a:ext uri="{9D8B030D-6E8A-4147-A177-3AD203B41FA5}">
                      <a16:colId xmlns="" xmlns:a16="http://schemas.microsoft.com/office/drawing/2014/main" val="20009"/>
                    </a:ext>
                  </a:extLst>
                </a:gridCol>
              </a:tblGrid>
              <a:tr h="672327">
                <a:tc>
                  <a:txBody>
                    <a:bodyPr/>
                    <a:lstStyle/>
                    <a:p>
                      <a:pPr>
                        <a:lnSpc>
                          <a:spcPct val="115000"/>
                        </a:lnSpc>
                        <a:spcAft>
                          <a:spcPts val="0"/>
                        </a:spcAft>
                      </a:pPr>
                      <a:r>
                        <a:rPr lang="ru-RU" sz="1100" dirty="0">
                          <a:latin typeface="Peterburg"/>
                          <a:ea typeface="Times New Roman"/>
                          <a:cs typeface="Times New Roman"/>
                        </a:rPr>
                        <a:t>класс</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Peterburg"/>
                          <a:ea typeface="Times New Roman"/>
                          <a:cs typeface="Times New Roman"/>
                        </a:rPr>
                        <a:t>Жыл башында</a:t>
                      </a:r>
                      <a:endParaRPr lang="ru-RU" sz="110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err="1">
                          <a:latin typeface="Peterburg"/>
                          <a:ea typeface="Times New Roman"/>
                          <a:cs typeface="Times New Roman"/>
                        </a:rPr>
                        <a:t>Жыл</a:t>
                      </a:r>
                      <a:r>
                        <a:rPr lang="ru-RU" sz="1100" dirty="0">
                          <a:latin typeface="Peterburg"/>
                          <a:ea typeface="Times New Roman"/>
                          <a:cs typeface="Times New Roman"/>
                        </a:rPr>
                        <a:t> </a:t>
                      </a:r>
                      <a:r>
                        <a:rPr lang="ru-RU" sz="1100" dirty="0" err="1">
                          <a:latin typeface="Peterburg"/>
                          <a:ea typeface="Times New Roman"/>
                          <a:cs typeface="Times New Roman"/>
                        </a:rPr>
                        <a:t>аягында</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Peterburg"/>
                          <a:ea typeface="Times New Roman"/>
                          <a:cs typeface="Times New Roman"/>
                        </a:rPr>
                        <a:t>Келген окуучулар</a:t>
                      </a:r>
                      <a:endParaRPr lang="ru-RU" sz="110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Peterburg"/>
                          <a:ea typeface="Times New Roman"/>
                          <a:cs typeface="Times New Roman"/>
                        </a:rPr>
                        <a:t>Кеткен окуучулар</a:t>
                      </a:r>
                      <a:endParaRPr lang="ru-RU" sz="110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err="1">
                          <a:latin typeface="Peterburg"/>
                          <a:ea typeface="Times New Roman"/>
                          <a:cs typeface="Times New Roman"/>
                        </a:rPr>
                        <a:t>Отл</a:t>
                      </a:r>
                      <a:r>
                        <a:rPr lang="ru-RU" sz="1100" dirty="0">
                          <a:latin typeface="Peterburg"/>
                          <a:ea typeface="Times New Roman"/>
                          <a:cs typeface="Times New Roman"/>
                        </a:rPr>
                        <a:t>.</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Peterburg"/>
                          <a:ea typeface="Times New Roman"/>
                          <a:cs typeface="Times New Roman"/>
                        </a:rPr>
                        <a:t>Ударн.</a:t>
                      </a:r>
                      <a:endParaRPr lang="ru-RU" sz="110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Peterburg"/>
                          <a:ea typeface="Times New Roman"/>
                          <a:cs typeface="Times New Roman"/>
                        </a:rPr>
                        <a:t>Жетишпеген </a:t>
                      </a:r>
                      <a:endParaRPr lang="ru-RU" sz="110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err="1">
                          <a:latin typeface="Peterburg"/>
                          <a:ea typeface="Times New Roman"/>
                          <a:cs typeface="Times New Roman"/>
                        </a:rPr>
                        <a:t>Аттестацияланбаган</a:t>
                      </a:r>
                      <a:r>
                        <a:rPr lang="ru-RU" sz="1100" dirty="0">
                          <a:latin typeface="Peterburg"/>
                          <a:ea typeface="Times New Roman"/>
                          <a:cs typeface="Times New Roman"/>
                        </a:rPr>
                        <a:t> </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err="1">
                          <a:latin typeface="Peterburg"/>
                          <a:ea typeface="Times New Roman"/>
                          <a:cs typeface="Times New Roman"/>
                        </a:rPr>
                        <a:t>Билим</a:t>
                      </a:r>
                      <a:r>
                        <a:rPr lang="ru-RU" sz="1100" dirty="0">
                          <a:latin typeface="Peterburg"/>
                          <a:ea typeface="Times New Roman"/>
                          <a:cs typeface="Times New Roman"/>
                        </a:rPr>
                        <a:t> </a:t>
                      </a:r>
                      <a:r>
                        <a:rPr lang="ru-RU" sz="1100" dirty="0" err="1">
                          <a:latin typeface="Peterburg"/>
                          <a:ea typeface="Times New Roman"/>
                          <a:cs typeface="Times New Roman"/>
                        </a:rPr>
                        <a:t>сапаты</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0"/>
                  </a:ext>
                </a:extLst>
              </a:tr>
              <a:tr h="293466">
                <a:tc>
                  <a:txBody>
                    <a:bodyPr/>
                    <a:lstStyle/>
                    <a:p>
                      <a:pPr>
                        <a:lnSpc>
                          <a:spcPct val="115000"/>
                        </a:lnSpc>
                        <a:spcAft>
                          <a:spcPts val="0"/>
                        </a:spcAft>
                      </a:pPr>
                      <a:r>
                        <a:rPr lang="ru-RU" sz="1100">
                          <a:latin typeface="Peterburg"/>
                          <a:ea typeface="Times New Roman"/>
                          <a:cs typeface="Times New Roman"/>
                        </a:rPr>
                        <a:t>1</a:t>
                      </a:r>
                      <a:endParaRPr lang="ru-RU" sz="1100">
                        <a:latin typeface="Calibri"/>
                        <a:ea typeface="Times New Roman"/>
                        <a:cs typeface="Times New Roman"/>
                      </a:endParaRPr>
                    </a:p>
                  </a:txBody>
                  <a:tcPr marL="68580" marR="68580" marT="0" marB="0"/>
                </a:tc>
                <a:tc>
                  <a:txBody>
                    <a:bodyPr/>
                    <a:lstStyle/>
                    <a:p>
                      <a:pPr>
                        <a:lnSpc>
                          <a:spcPct val="115000"/>
                        </a:lnSpc>
                        <a:spcAft>
                          <a:spcPts val="0"/>
                        </a:spcAft>
                      </a:pP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smtClean="0">
                          <a:latin typeface="Calibri"/>
                          <a:ea typeface="Times New Roman"/>
                          <a:cs typeface="Times New Roman"/>
                        </a:rPr>
                        <a:t>      </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a:latin typeface="Peterburg"/>
                          <a:ea typeface="Times New Roman"/>
                          <a:cs typeface="Times New Roman"/>
                        </a:rPr>
                        <a:t>-</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nSpc>
                          <a:spcPct val="115000"/>
                        </a:lnSpc>
                        <a:spcAft>
                          <a:spcPts val="0"/>
                        </a:spcAft>
                      </a:pPr>
                      <a:r>
                        <a:rPr lang="ru-RU" sz="1100">
                          <a:latin typeface="Peterburg"/>
                          <a:ea typeface="Times New Roman"/>
                          <a:cs typeface="Times New Roman"/>
                        </a:rPr>
                        <a:t>-</a:t>
                      </a:r>
                      <a:endParaRPr lang="ru-RU" sz="110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r>
                        <a:rPr lang="ru-RU" sz="1100">
                          <a:latin typeface="Peterburg"/>
                          <a:ea typeface="Times New Roman"/>
                          <a:cs typeface="Times New Roman"/>
                        </a:rPr>
                        <a:t>-</a:t>
                      </a:r>
                      <a:endParaRPr lang="ru-RU" sz="1100">
                        <a:latin typeface="Calibri"/>
                        <a:ea typeface="Times New Roman"/>
                        <a:cs typeface="Times New Roman"/>
                      </a:endParaRPr>
                    </a:p>
                  </a:txBody>
                  <a:tcPr marL="68580" marR="68580" marT="0" marB="0"/>
                </a:tc>
                <a:extLst>
                  <a:ext uri="{0D108BD9-81ED-4DB2-BD59-A6C34878D82A}">
                    <a16:rowId xmlns="" xmlns:a16="http://schemas.microsoft.com/office/drawing/2014/main" val="10001"/>
                  </a:ext>
                </a:extLst>
              </a:tr>
              <a:tr h="293466">
                <a:tc>
                  <a:txBody>
                    <a:bodyPr/>
                    <a:lstStyle/>
                    <a:p>
                      <a:pPr>
                        <a:lnSpc>
                          <a:spcPct val="115000"/>
                        </a:lnSpc>
                        <a:spcAft>
                          <a:spcPts val="0"/>
                        </a:spcAft>
                      </a:pPr>
                      <a:r>
                        <a:rPr lang="ru-RU" sz="1100">
                          <a:latin typeface="Peterburg"/>
                          <a:ea typeface="Times New Roman"/>
                          <a:cs typeface="Times New Roman"/>
                        </a:rPr>
                        <a:t>2</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44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42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Peterburg"/>
                          <a:ea typeface="Times New Roman"/>
                          <a:cs typeface="Times New Roman"/>
                        </a:rPr>
                        <a:t>2</a:t>
                      </a:r>
                      <a:endParaRPr lang="ru-RU" sz="1100" dirty="0">
                        <a:latin typeface="Peterburg"/>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14</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7</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59,52</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2"/>
                  </a:ext>
                </a:extLst>
              </a:tr>
              <a:tr h="293466">
                <a:tc>
                  <a:txBody>
                    <a:bodyPr/>
                    <a:lstStyle/>
                    <a:p>
                      <a:pPr>
                        <a:lnSpc>
                          <a:spcPct val="115000"/>
                        </a:lnSpc>
                        <a:spcAft>
                          <a:spcPts val="0"/>
                        </a:spcAft>
                      </a:pPr>
                      <a:r>
                        <a:rPr lang="ru-RU" sz="1100">
                          <a:latin typeface="Peterburg"/>
                          <a:ea typeface="Times New Roman"/>
                          <a:cs typeface="Times New Roman"/>
                        </a:rPr>
                        <a:t>3</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Peterburg"/>
                          <a:ea typeface="Times New Roman"/>
                          <a:cs typeface="Times New Roman"/>
                        </a:rPr>
                        <a:t>1</a:t>
                      </a:r>
                      <a:endParaRPr lang="ru-RU" sz="1100" dirty="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8</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9</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a:latin typeface="Calibri"/>
                          <a:ea typeface="Times New Roman"/>
                          <a:cs typeface="Times New Roman"/>
                        </a:rPr>
                        <a:t>-</a:t>
                      </a: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62,50</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3"/>
                  </a:ext>
                </a:extLst>
              </a:tr>
              <a:tr h="293466">
                <a:tc>
                  <a:txBody>
                    <a:bodyPr/>
                    <a:lstStyle/>
                    <a:p>
                      <a:pPr>
                        <a:lnSpc>
                          <a:spcPct val="115000"/>
                        </a:lnSpc>
                        <a:spcAft>
                          <a:spcPts val="0"/>
                        </a:spcAft>
                      </a:pPr>
                      <a:r>
                        <a:rPr lang="ru-RU" sz="1100">
                          <a:latin typeface="Peterburg"/>
                          <a:ea typeface="Times New Roman"/>
                          <a:cs typeface="Times New Roman"/>
                        </a:rPr>
                        <a:t>4</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dirty="0" smtClean="0">
                          <a:latin typeface="Peterburg"/>
                          <a:ea typeface="Times New Roman"/>
                          <a:cs typeface="Times New Roman"/>
                        </a:rPr>
                        <a:t>22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endParaRPr lang="ru-RU" sz="1100" dirty="0">
                        <a:latin typeface="Peterburg"/>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9</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a:latin typeface="Calibri"/>
                          <a:ea typeface="Times New Roman"/>
                          <a:cs typeface="Times New Roman"/>
                        </a:rPr>
                        <a:t>-</a:t>
                      </a: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57,4</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4"/>
                  </a:ext>
                </a:extLst>
              </a:tr>
              <a:tr h="293466">
                <a:tc>
                  <a:txBody>
                    <a:bodyPr/>
                    <a:lstStyle/>
                    <a:p>
                      <a:pPr>
                        <a:lnSpc>
                          <a:spcPct val="115000"/>
                        </a:lnSpc>
                        <a:spcAft>
                          <a:spcPts val="0"/>
                        </a:spcAft>
                      </a:pPr>
                      <a:r>
                        <a:rPr lang="ru-RU" sz="1100" b="1">
                          <a:latin typeface="Peterburg"/>
                          <a:ea typeface="Times New Roman"/>
                          <a:cs typeface="Times New Roman"/>
                        </a:rPr>
                        <a:t>1-4</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89</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87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b="1" dirty="0">
                          <a:latin typeface="Peterburg"/>
                          <a:ea typeface="Times New Roman"/>
                          <a:cs typeface="Times New Roman"/>
                        </a:rPr>
                        <a:t>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25</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27</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35</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r>
                        <a:rPr lang="ru-RU" sz="1100" b="1" dirty="0" smtClean="0">
                          <a:latin typeface="Peterburg"/>
                          <a:ea typeface="Times New Roman"/>
                          <a:cs typeface="Times New Roman"/>
                        </a:rPr>
                        <a:t>59,7</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5"/>
                  </a:ext>
                </a:extLst>
              </a:tr>
              <a:tr h="293466">
                <a:tc>
                  <a:txBody>
                    <a:bodyPr/>
                    <a:lstStyle/>
                    <a:p>
                      <a:pPr>
                        <a:lnSpc>
                          <a:spcPct val="115000"/>
                        </a:lnSpc>
                        <a:spcAft>
                          <a:spcPts val="0"/>
                        </a:spcAft>
                      </a:pPr>
                      <a:r>
                        <a:rPr lang="ru-RU" sz="1100">
                          <a:latin typeface="Peterburg"/>
                          <a:ea typeface="Times New Roman"/>
                          <a:cs typeface="Times New Roman"/>
                        </a:rPr>
                        <a:t>5</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Peterburg"/>
                          <a:ea typeface="Times New Roman"/>
                          <a:cs typeface="Times New Roman"/>
                        </a:rPr>
                        <a:t>1</a:t>
                      </a:r>
                      <a:endParaRPr lang="ru-RU" sz="1100" dirty="0">
                        <a:latin typeface="Peterburg"/>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Peterburg"/>
                          <a:ea typeface="Times New Roman"/>
                          <a:cs typeface="Times New Roman"/>
                        </a:rPr>
                        <a:t>2</a:t>
                      </a:r>
                      <a:endParaRPr lang="ru-RU" sz="1100" dirty="0">
                        <a:latin typeface="Peterburg"/>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8</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9</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16</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51,5</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6"/>
                  </a:ext>
                </a:extLst>
              </a:tr>
              <a:tr h="293466">
                <a:tc>
                  <a:txBody>
                    <a:bodyPr/>
                    <a:lstStyle/>
                    <a:p>
                      <a:pPr>
                        <a:lnSpc>
                          <a:spcPct val="115000"/>
                        </a:lnSpc>
                        <a:spcAft>
                          <a:spcPts val="0"/>
                        </a:spcAft>
                      </a:pPr>
                      <a:r>
                        <a:rPr lang="ru-RU" sz="1100">
                          <a:latin typeface="Peterburg"/>
                          <a:ea typeface="Times New Roman"/>
                          <a:cs typeface="Times New Roman"/>
                        </a:rPr>
                        <a:t>6</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39</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38</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Peterburg"/>
                          <a:ea typeface="Times New Roman"/>
                          <a:cs typeface="Times New Roman"/>
                        </a:rPr>
                        <a:t>1</a:t>
                      </a:r>
                      <a:endParaRPr lang="ru-RU" sz="1100" dirty="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10</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13</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15</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60,5</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7"/>
                  </a:ext>
                </a:extLst>
              </a:tr>
              <a:tr h="293466">
                <a:tc>
                  <a:txBody>
                    <a:bodyPr/>
                    <a:lstStyle/>
                    <a:p>
                      <a:pPr>
                        <a:lnSpc>
                          <a:spcPct val="115000"/>
                        </a:lnSpc>
                        <a:spcAft>
                          <a:spcPts val="0"/>
                        </a:spcAft>
                      </a:pPr>
                      <a:r>
                        <a:rPr lang="ru-RU" sz="1100">
                          <a:latin typeface="Peterburg"/>
                          <a:ea typeface="Times New Roman"/>
                          <a:cs typeface="Times New Roman"/>
                        </a:rPr>
                        <a:t>7</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Peterburg"/>
                          <a:ea typeface="Times New Roman"/>
                          <a:cs typeface="Times New Roman"/>
                        </a:rPr>
                        <a:t>1</a:t>
                      </a:r>
                      <a:endParaRPr lang="ru-RU" sz="1100" dirty="0">
                        <a:latin typeface="Peterburg"/>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12</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16</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50</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8"/>
                  </a:ext>
                </a:extLst>
              </a:tr>
              <a:tr h="293466">
                <a:tc>
                  <a:txBody>
                    <a:bodyPr/>
                    <a:lstStyle/>
                    <a:p>
                      <a:pPr>
                        <a:lnSpc>
                          <a:spcPct val="115000"/>
                        </a:lnSpc>
                        <a:spcAft>
                          <a:spcPts val="0"/>
                        </a:spcAft>
                      </a:pPr>
                      <a:r>
                        <a:rPr lang="ru-RU" sz="1100">
                          <a:latin typeface="Peterburg"/>
                          <a:ea typeface="Times New Roman"/>
                          <a:cs typeface="Times New Roman"/>
                        </a:rPr>
                        <a:t>8</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Peterburg"/>
                          <a:ea typeface="Times New Roman"/>
                          <a:cs typeface="Times New Roman"/>
                        </a:rPr>
                        <a:t>1</a:t>
                      </a:r>
                      <a:endParaRPr lang="ru-RU" sz="1100" dirty="0">
                        <a:latin typeface="Peterburg"/>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6</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4</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14</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r>
                        <a:rPr lang="ru-RU" sz="1100" dirty="0" smtClean="0">
                          <a:latin typeface="Peterburg"/>
                          <a:ea typeface="Times New Roman"/>
                          <a:cs typeface="Times New Roman"/>
                        </a:rPr>
                        <a:t>41,7</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9"/>
                  </a:ext>
                </a:extLst>
              </a:tr>
              <a:tr h="293466">
                <a:tc>
                  <a:txBody>
                    <a:bodyPr/>
                    <a:lstStyle/>
                    <a:p>
                      <a:pPr>
                        <a:lnSpc>
                          <a:spcPct val="115000"/>
                        </a:lnSpc>
                        <a:spcAft>
                          <a:spcPts val="0"/>
                        </a:spcAft>
                      </a:pPr>
                      <a:r>
                        <a:rPr lang="ru-RU" sz="1100">
                          <a:latin typeface="Peterburg"/>
                          <a:ea typeface="Times New Roman"/>
                          <a:cs typeface="Times New Roman"/>
                        </a:rPr>
                        <a:t>9</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17</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26</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10"/>
                  </a:ext>
                </a:extLst>
              </a:tr>
              <a:tr h="293466">
                <a:tc>
                  <a:txBody>
                    <a:bodyPr/>
                    <a:lstStyle/>
                    <a:p>
                      <a:pPr>
                        <a:lnSpc>
                          <a:spcPct val="115000"/>
                        </a:lnSpc>
                        <a:spcAft>
                          <a:spcPts val="0"/>
                        </a:spcAft>
                      </a:pPr>
                      <a:r>
                        <a:rPr lang="ru-RU" sz="1100" b="1">
                          <a:latin typeface="Peterburg"/>
                          <a:ea typeface="Times New Roman"/>
                          <a:cs typeface="Times New Roman"/>
                        </a:rPr>
                        <a:t>5-9</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151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150</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5</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27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43</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80</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ru-RU" sz="1100" dirty="0">
                          <a:latin typeface="Calibri"/>
                          <a:ea typeface="Times New Roman"/>
                          <a:cs typeface="Times New Roman"/>
                        </a:rPr>
                        <a:t>-</a:t>
                      </a: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46,6</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11"/>
                  </a:ext>
                </a:extLst>
              </a:tr>
              <a:tr h="293466">
                <a:tc>
                  <a:txBody>
                    <a:bodyPr/>
                    <a:lstStyle/>
                    <a:p>
                      <a:pP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gn="ctr">
                        <a:lnSpc>
                          <a:spcPct val="115000"/>
                        </a:lnSpc>
                        <a:spcAft>
                          <a:spcPts val="0"/>
                        </a:spcAft>
                      </a:pPr>
                      <a:endParaRPr lang="ru-RU" sz="1100">
                        <a:latin typeface="Peterburg"/>
                        <a:ea typeface="Times New Roman"/>
                        <a:cs typeface="Times New Roman"/>
                      </a:endParaRPr>
                    </a:p>
                  </a:txBody>
                  <a:tcPr marL="68580" marR="68580" marT="0" marB="0"/>
                </a:tc>
                <a:tc>
                  <a:txBody>
                    <a:bodyPr/>
                    <a:lstStyle/>
                    <a:p>
                      <a:pPr>
                        <a:lnSpc>
                          <a:spcPct val="115000"/>
                        </a:lnSpc>
                        <a:spcAft>
                          <a:spcPts val="0"/>
                        </a:spcAft>
                      </a:pPr>
                      <a:r>
                        <a:rPr lang="ru-RU" sz="1100">
                          <a:latin typeface="Peterburg"/>
                          <a:ea typeface="Times New Roman"/>
                          <a:cs typeface="Times New Roman"/>
                        </a:rPr>
                        <a:t>-</a:t>
                      </a:r>
                      <a:endParaRPr lang="ru-RU" sz="1100">
                        <a:latin typeface="Calibri"/>
                        <a:ea typeface="Times New Roman"/>
                        <a:cs typeface="Times New Roman"/>
                      </a:endParaRPr>
                    </a:p>
                  </a:txBody>
                  <a:tcPr marL="68580" marR="68580" marT="0" marB="0"/>
                </a:tc>
                <a:tc>
                  <a:txBody>
                    <a:bodyPr/>
                    <a:lstStyle/>
                    <a:p>
                      <a:pPr>
                        <a:lnSpc>
                          <a:spcPct val="115000"/>
                        </a:lnSpc>
                        <a:spcAft>
                          <a:spcPts val="0"/>
                        </a:spcAft>
                      </a:pPr>
                      <a:r>
                        <a:rPr lang="ru-RU" sz="1100">
                          <a:latin typeface="Calibri"/>
                          <a:ea typeface="Times New Roman"/>
                          <a:cs typeface="Times New Roman"/>
                        </a:rPr>
                        <a:t>-</a:t>
                      </a:r>
                    </a:p>
                  </a:txBody>
                  <a:tcPr marL="68580" marR="68580" marT="0" marB="0"/>
                </a:tc>
                <a:tc>
                  <a:txBody>
                    <a:bodyPr/>
                    <a:lstStyle/>
                    <a:p>
                      <a:pPr algn="ctr">
                        <a:lnSpc>
                          <a:spcPct val="115000"/>
                        </a:lnSpc>
                        <a:spcAft>
                          <a:spcPts val="0"/>
                        </a:spcAft>
                      </a:pPr>
                      <a:endParaRPr lang="ru-RU" sz="1100" dirty="0">
                        <a:latin typeface="Peterburg"/>
                        <a:ea typeface="Times New Roman"/>
                        <a:cs typeface="Times New Roman"/>
                      </a:endParaRPr>
                    </a:p>
                  </a:txBody>
                  <a:tcPr marL="68580" marR="68580" marT="0" marB="0"/>
                </a:tc>
                <a:extLst>
                  <a:ext uri="{0D108BD9-81ED-4DB2-BD59-A6C34878D82A}">
                    <a16:rowId xmlns="" xmlns:a16="http://schemas.microsoft.com/office/drawing/2014/main" val="10012"/>
                  </a:ext>
                </a:extLst>
              </a:tr>
              <a:tr h="293466">
                <a:tc>
                  <a:txBody>
                    <a:bodyPr/>
                    <a:lstStyle/>
                    <a:p>
                      <a:pPr>
                        <a:lnSpc>
                          <a:spcPct val="115000"/>
                        </a:lnSpc>
                        <a:spcAft>
                          <a:spcPts val="0"/>
                        </a:spcAft>
                      </a:pPr>
                      <a:r>
                        <a:rPr lang="ru-RU" sz="1100" b="1">
                          <a:latin typeface="Peterburg"/>
                          <a:ea typeface="Times New Roman"/>
                          <a:cs typeface="Times New Roman"/>
                        </a:rPr>
                        <a:t>5-9</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b="1" dirty="0" smtClean="0">
                          <a:latin typeface="Peterburg"/>
                          <a:ea typeface="Times New Roman"/>
                          <a:cs typeface="Times New Roman"/>
                        </a:rPr>
                        <a:t>151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b="1" dirty="0" smtClean="0">
                          <a:latin typeface="Peterburg"/>
                          <a:ea typeface="Times New Roman"/>
                          <a:cs typeface="Times New Roman"/>
                        </a:rPr>
                        <a:t>150</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5</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27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b="1" dirty="0" smtClean="0">
                          <a:latin typeface="Calibri"/>
                          <a:ea typeface="Times New Roman"/>
                          <a:cs typeface="Times New Roman"/>
                        </a:rPr>
                        <a:t>43</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80</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23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b="1" dirty="0" smtClean="0">
                          <a:latin typeface="Peterburg"/>
                          <a:ea typeface="Times New Roman"/>
                          <a:cs typeface="Times New Roman"/>
                        </a:rPr>
                        <a:t>46,6</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13"/>
                  </a:ext>
                </a:extLst>
              </a:tr>
              <a:tr h="293466">
                <a:tc>
                  <a:txBody>
                    <a:bodyPr/>
                    <a:lstStyle/>
                    <a:p>
                      <a:pPr>
                        <a:lnSpc>
                          <a:spcPct val="115000"/>
                        </a:lnSpc>
                        <a:spcAft>
                          <a:spcPts val="0"/>
                        </a:spcAft>
                      </a:pPr>
                      <a:r>
                        <a:rPr lang="kk-KZ" sz="1100" dirty="0" smtClean="0">
                          <a:latin typeface="Calibri"/>
                          <a:ea typeface="Times New Roman"/>
                          <a:cs typeface="Times New Roman"/>
                        </a:rPr>
                        <a:t>10</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20</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18</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7</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9</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50</a:t>
                      </a:r>
                      <a:endParaRPr lang="ru-RU" sz="1100" dirty="0">
                        <a:latin typeface="Calibri"/>
                        <a:ea typeface="Times New Roman"/>
                        <a:cs typeface="Times New Roman"/>
                      </a:endParaRPr>
                    </a:p>
                  </a:txBody>
                  <a:tcPr marL="68580" marR="68580" marT="0" marB="0"/>
                </a:tc>
              </a:tr>
              <a:tr h="293466">
                <a:tc>
                  <a:txBody>
                    <a:bodyPr/>
                    <a:lstStyle/>
                    <a:p>
                      <a:pPr>
                        <a:lnSpc>
                          <a:spcPct val="115000"/>
                        </a:lnSpc>
                        <a:spcAft>
                          <a:spcPts val="0"/>
                        </a:spcAft>
                      </a:pPr>
                      <a:r>
                        <a:rPr lang="kk-KZ" sz="1100" dirty="0" smtClean="0">
                          <a:latin typeface="Calibri"/>
                          <a:ea typeface="Times New Roman"/>
                          <a:cs typeface="Times New Roman"/>
                        </a:rPr>
                        <a:t>11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16</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6</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9</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43</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17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43,7</a:t>
                      </a:r>
                    </a:p>
                  </a:txBody>
                  <a:tcPr marL="68580" marR="68580" marT="0" marB="0"/>
                </a:tc>
              </a:tr>
              <a:tr h="293466">
                <a:tc>
                  <a:txBody>
                    <a:bodyPr/>
                    <a:lstStyle/>
                    <a:p>
                      <a:pPr>
                        <a:lnSpc>
                          <a:spcPct val="115000"/>
                        </a:lnSpc>
                        <a:spcAft>
                          <a:spcPts val="0"/>
                        </a:spcAft>
                      </a:pPr>
                      <a:r>
                        <a:rPr lang="kk-KZ" sz="1100" dirty="0" smtClean="0">
                          <a:latin typeface="Calibri"/>
                          <a:ea typeface="Times New Roman"/>
                          <a:cs typeface="Times New Roman"/>
                        </a:rPr>
                        <a:t>10-11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34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8</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16</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52</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47,6</a:t>
                      </a:r>
                    </a:p>
                  </a:txBody>
                  <a:tcPr marL="68580" marR="68580" marT="0" marB="0"/>
                </a:tc>
              </a:tr>
              <a:tr h="293466">
                <a:tc>
                  <a:txBody>
                    <a:bodyPr/>
                    <a:lstStyle/>
                    <a:p>
                      <a:pPr>
                        <a:lnSpc>
                          <a:spcPct val="115000"/>
                        </a:lnSpc>
                        <a:spcAft>
                          <a:spcPts val="0"/>
                        </a:spcAft>
                      </a:pPr>
                      <a:r>
                        <a:rPr lang="kk-KZ" sz="1100" dirty="0" smtClean="0">
                          <a:latin typeface="Calibri"/>
                          <a:ea typeface="Times New Roman"/>
                          <a:cs typeface="Times New Roman"/>
                        </a:rPr>
                        <a:t>2-11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277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271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6</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12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86</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128</a:t>
                      </a:r>
                      <a:endParaRPr lang="ru-RU" sz="1100" dirty="0">
                        <a:latin typeface="Calibri"/>
                        <a:ea typeface="Times New Roman"/>
                        <a:cs typeface="Times New Roman"/>
                      </a:endParaRPr>
                    </a:p>
                  </a:txBody>
                  <a:tcPr marL="68580" marR="68580" marT="0" marB="0"/>
                </a:tc>
                <a:tc>
                  <a:txBody>
                    <a:bodyPr/>
                    <a:lstStyle/>
                    <a:p>
                      <a:pPr>
                        <a:lnSpc>
                          <a:spcPct val="115000"/>
                        </a:lnSpc>
                        <a:spcAft>
                          <a:spcPts val="0"/>
                        </a:spcAft>
                      </a:pPr>
                      <a:r>
                        <a:rPr lang="kk-KZ" sz="1100" dirty="0" smtClean="0">
                          <a:latin typeface="Calibri"/>
                          <a:ea typeface="Times New Roman"/>
                          <a:cs typeface="Times New Roman"/>
                        </a:rPr>
                        <a:t>40</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dirty="0" smtClean="0">
                          <a:latin typeface="Calibri"/>
                          <a:ea typeface="Times New Roman"/>
                          <a:cs typeface="Times New Roman"/>
                        </a:rPr>
                        <a:t>52,7</a:t>
                      </a:r>
                    </a:p>
                  </a:txBody>
                  <a:tcPr marL="68580" marR="68580" marT="0" marB="0"/>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3 </a:t>
            </a:r>
            <a:r>
              <a:rPr lang="ru-RU" b="1" dirty="0" err="1">
                <a:solidFill>
                  <a:srgbClr val="FF0000"/>
                </a:solidFill>
              </a:rPr>
              <a:t>жыл</a:t>
            </a:r>
            <a:r>
              <a:rPr lang="ru-RU" b="1" dirty="0">
                <a:solidFill>
                  <a:srgbClr val="FF0000"/>
                </a:solidFill>
              </a:rPr>
              <a:t> </a:t>
            </a:r>
            <a:r>
              <a:rPr lang="ru-RU" b="1" dirty="0" err="1">
                <a:solidFill>
                  <a:srgbClr val="FF0000"/>
                </a:solidFill>
              </a:rPr>
              <a:t>ичиндеги</a:t>
            </a:r>
            <a:r>
              <a:rPr lang="ru-RU" b="1" dirty="0">
                <a:solidFill>
                  <a:srgbClr val="FF0000"/>
                </a:solidFill>
              </a:rPr>
              <a:t> </a:t>
            </a:r>
            <a:r>
              <a:rPr lang="ru-RU" b="1" dirty="0" err="1">
                <a:solidFill>
                  <a:srgbClr val="FF0000"/>
                </a:solidFill>
              </a:rPr>
              <a:t>билим</a:t>
            </a:r>
            <a:r>
              <a:rPr lang="ru-RU" b="1" dirty="0">
                <a:solidFill>
                  <a:srgbClr val="FF0000"/>
                </a:solidFill>
              </a:rPr>
              <a:t> </a:t>
            </a:r>
            <a:r>
              <a:rPr lang="ru-RU" b="1" dirty="0" err="1">
                <a:solidFill>
                  <a:srgbClr val="FF0000"/>
                </a:solidFill>
              </a:rPr>
              <a:t>сапатын</a:t>
            </a:r>
            <a:r>
              <a:rPr lang="ru-RU" b="1" dirty="0">
                <a:solidFill>
                  <a:srgbClr val="FF0000"/>
                </a:solidFill>
              </a:rPr>
              <a:t> </a:t>
            </a:r>
            <a:r>
              <a:rPr lang="ru-RU" b="1" dirty="0" err="1">
                <a:solidFill>
                  <a:srgbClr val="FF0000"/>
                </a:solidFill>
              </a:rPr>
              <a:t>салыштыруу</a:t>
            </a:r>
            <a:r>
              <a:rPr lang="ru-RU" b="1" dirty="0">
                <a:solidFill>
                  <a:srgbClr val="FF0000"/>
                </a:solidFill>
              </a:rPr>
              <a:t> </a:t>
            </a:r>
            <a:r>
              <a:rPr lang="ru-RU" b="1" dirty="0" err="1">
                <a:solidFill>
                  <a:srgbClr val="FF0000"/>
                </a:solidFill>
              </a:rPr>
              <a:t>анализи</a:t>
            </a:r>
            <a:endParaRPr lang="ru-RU" b="1" dirty="0">
              <a:solidFill>
                <a:srgbClr val="FF0000"/>
              </a:solidFill>
            </a:endParaRPr>
          </a:p>
        </p:txBody>
      </p:sp>
      <p:graphicFrame>
        <p:nvGraphicFramePr>
          <p:cNvPr id="4" name="Содержимое 3"/>
          <p:cNvGraphicFramePr>
            <a:graphicFrameLocks noGrp="1"/>
          </p:cNvGraphicFramePr>
          <p:nvPr>
            <p:ph sz="quarter" idx="1"/>
          </p:nvPr>
        </p:nvGraphicFramePr>
        <p:xfrm>
          <a:off x="457200" y="2071680"/>
          <a:ext cx="7931224" cy="3949610"/>
        </p:xfrm>
        <a:graphic>
          <a:graphicData uri="http://schemas.openxmlformats.org/drawingml/2006/table">
            <a:tbl>
              <a:tblPr firstRow="1" bandRow="1">
                <a:tableStyleId>{5C22544A-7EE6-4342-B048-85BDC9FD1C3A}</a:tableStyleId>
              </a:tblPr>
              <a:tblGrid>
                <a:gridCol w="1982806">
                  <a:extLst>
                    <a:ext uri="{9D8B030D-6E8A-4147-A177-3AD203B41FA5}">
                      <a16:colId xmlns="" xmlns:a16="http://schemas.microsoft.com/office/drawing/2014/main" val="20000"/>
                    </a:ext>
                  </a:extLst>
                </a:gridCol>
                <a:gridCol w="1982806">
                  <a:extLst>
                    <a:ext uri="{9D8B030D-6E8A-4147-A177-3AD203B41FA5}">
                      <a16:colId xmlns="" xmlns:a16="http://schemas.microsoft.com/office/drawing/2014/main" val="20001"/>
                    </a:ext>
                  </a:extLst>
                </a:gridCol>
                <a:gridCol w="1982806">
                  <a:extLst>
                    <a:ext uri="{9D8B030D-6E8A-4147-A177-3AD203B41FA5}">
                      <a16:colId xmlns="" xmlns:a16="http://schemas.microsoft.com/office/drawing/2014/main" val="20002"/>
                    </a:ext>
                  </a:extLst>
                </a:gridCol>
                <a:gridCol w="1982806">
                  <a:extLst>
                    <a:ext uri="{9D8B030D-6E8A-4147-A177-3AD203B41FA5}">
                      <a16:colId xmlns="" xmlns:a16="http://schemas.microsoft.com/office/drawing/2014/main" val="20003"/>
                    </a:ext>
                  </a:extLst>
                </a:gridCol>
              </a:tblGrid>
              <a:tr h="789922">
                <a:tc>
                  <a:txBody>
                    <a:bodyPr/>
                    <a:lstStyle/>
                    <a:p>
                      <a:pPr algn="ctr">
                        <a:lnSpc>
                          <a:spcPct val="115000"/>
                        </a:lnSpc>
                        <a:spcAft>
                          <a:spcPts val="0"/>
                        </a:spcAft>
                      </a:pPr>
                      <a:r>
                        <a:rPr lang="ru-RU" sz="1200" dirty="0">
                          <a:latin typeface="Peterburg"/>
                          <a:ea typeface="Times New Roman"/>
                          <a:cs typeface="Times New Roman"/>
                        </a:rPr>
                        <a:t>Класс </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a:latin typeface="Peterburg"/>
                          <a:ea typeface="Times New Roman"/>
                          <a:cs typeface="Times New Roman"/>
                        </a:rPr>
                        <a:t>2019-2020</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dirty="0" smtClean="0">
                          <a:latin typeface="Peterburg"/>
                          <a:ea typeface="Times New Roman"/>
                          <a:cs typeface="Times New Roman"/>
                        </a:rPr>
                        <a:t>2020-2021</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a:latin typeface="Peterburg"/>
                          <a:ea typeface="Times New Roman"/>
                          <a:cs typeface="Times New Roman"/>
                        </a:rPr>
                        <a:t>2021-2022</a:t>
                      </a:r>
                      <a:endParaRPr lang="ru-RU" sz="1100">
                        <a:latin typeface="Calibri"/>
                        <a:ea typeface="Times New Roman"/>
                        <a:cs typeface="Times New Roman"/>
                      </a:endParaRPr>
                    </a:p>
                  </a:txBody>
                  <a:tcPr marL="68580" marR="68580" marT="0" marB="0"/>
                </a:tc>
                <a:extLst>
                  <a:ext uri="{0D108BD9-81ED-4DB2-BD59-A6C34878D82A}">
                    <a16:rowId xmlns="" xmlns:a16="http://schemas.microsoft.com/office/drawing/2014/main" val="10000"/>
                  </a:ext>
                </a:extLst>
              </a:tr>
              <a:tr h="789922">
                <a:tc>
                  <a:txBody>
                    <a:bodyPr/>
                    <a:lstStyle/>
                    <a:p>
                      <a:pPr algn="ctr">
                        <a:lnSpc>
                          <a:spcPct val="115000"/>
                        </a:lnSpc>
                        <a:spcAft>
                          <a:spcPts val="0"/>
                        </a:spcAft>
                      </a:pPr>
                      <a:r>
                        <a:rPr lang="ru-RU" sz="1200">
                          <a:latin typeface="Peterburg"/>
                          <a:ea typeface="Times New Roman"/>
                          <a:cs typeface="Times New Roman"/>
                        </a:rPr>
                        <a:t>1-4</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kk-KZ" sz="1200" dirty="0" smtClean="0">
                          <a:latin typeface="Calibri"/>
                          <a:ea typeface="Times New Roman"/>
                          <a:cs typeface="Times New Roman"/>
                        </a:rPr>
                        <a:t>63,7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200" dirty="0" smtClean="0">
                          <a:latin typeface="Calibri"/>
                          <a:ea typeface="Times New Roman"/>
                          <a:cs typeface="Times New Roman"/>
                        </a:rPr>
                        <a:t>59,7</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200" dirty="0" smtClean="0">
                          <a:latin typeface="Calibri"/>
                          <a:ea typeface="Times New Roman"/>
                          <a:cs typeface="Times New Roman"/>
                        </a:rPr>
                        <a:t>59,70</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1"/>
                  </a:ext>
                </a:extLst>
              </a:tr>
              <a:tr h="789922">
                <a:tc>
                  <a:txBody>
                    <a:bodyPr/>
                    <a:lstStyle/>
                    <a:p>
                      <a:pPr algn="ctr">
                        <a:lnSpc>
                          <a:spcPct val="115000"/>
                        </a:lnSpc>
                        <a:spcAft>
                          <a:spcPts val="0"/>
                        </a:spcAft>
                      </a:pPr>
                      <a:r>
                        <a:rPr lang="ru-RU" sz="1200">
                          <a:latin typeface="Peterburg"/>
                          <a:ea typeface="Times New Roman"/>
                          <a:cs typeface="Times New Roman"/>
                        </a:rPr>
                        <a:t>5-9</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dirty="0" smtClean="0">
                          <a:latin typeface="Peterburg"/>
                          <a:ea typeface="Times New Roman"/>
                          <a:cs typeface="Times New Roman"/>
                        </a:rPr>
                        <a:t>47,3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dirty="0" smtClean="0">
                          <a:latin typeface="Peterburg"/>
                          <a:ea typeface="Times New Roman"/>
                          <a:cs typeface="Times New Roman"/>
                        </a:rPr>
                        <a:t>47,8</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200" dirty="0" smtClean="0">
                          <a:latin typeface="Calibri"/>
                          <a:ea typeface="Times New Roman"/>
                          <a:cs typeface="Times New Roman"/>
                        </a:rPr>
                        <a:t>46,6</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2"/>
                  </a:ext>
                </a:extLst>
              </a:tr>
              <a:tr h="789922">
                <a:tc>
                  <a:txBody>
                    <a:bodyPr/>
                    <a:lstStyle/>
                    <a:p>
                      <a:pPr algn="ctr">
                        <a:lnSpc>
                          <a:spcPct val="115000"/>
                        </a:lnSpc>
                        <a:spcAft>
                          <a:spcPts val="0"/>
                        </a:spcAft>
                      </a:pPr>
                      <a:r>
                        <a:rPr lang="ru-RU" sz="1200">
                          <a:latin typeface="Peterburg"/>
                          <a:ea typeface="Times New Roman"/>
                          <a:cs typeface="Times New Roman"/>
                        </a:rPr>
                        <a:t>10-11</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dirty="0" smtClean="0">
                          <a:latin typeface="Peterburg"/>
                          <a:ea typeface="Times New Roman"/>
                          <a:cs typeface="Times New Roman"/>
                        </a:rPr>
                        <a:t>50,5</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200" dirty="0" smtClean="0">
                          <a:latin typeface="Calibri"/>
                          <a:ea typeface="Times New Roman"/>
                          <a:cs typeface="Times New Roman"/>
                        </a:rPr>
                        <a:t>45</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200" dirty="0" smtClean="0">
                          <a:latin typeface="Calibri"/>
                          <a:ea typeface="Times New Roman"/>
                          <a:cs typeface="Times New Roman"/>
                        </a:rPr>
                        <a:t>47,6</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3"/>
                  </a:ext>
                </a:extLst>
              </a:tr>
              <a:tr h="789922">
                <a:tc>
                  <a:txBody>
                    <a:bodyPr/>
                    <a:lstStyle/>
                    <a:p>
                      <a:pPr algn="ctr">
                        <a:lnSpc>
                          <a:spcPct val="115000"/>
                        </a:lnSpc>
                        <a:spcAft>
                          <a:spcPts val="0"/>
                        </a:spcAft>
                      </a:pPr>
                      <a:r>
                        <a:rPr lang="ru-RU" sz="1200">
                          <a:latin typeface="Peterburg"/>
                          <a:ea typeface="Times New Roman"/>
                          <a:cs typeface="Times New Roman"/>
                        </a:rPr>
                        <a:t>Жалпы</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dirty="0" smtClean="0">
                          <a:latin typeface="Peterburg"/>
                          <a:ea typeface="Times New Roman"/>
                          <a:cs typeface="Times New Roman"/>
                        </a:rPr>
                        <a:t>55,3</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200" dirty="0" smtClean="0">
                          <a:latin typeface="Calibri"/>
                          <a:ea typeface="Times New Roman"/>
                          <a:cs typeface="Times New Roman"/>
                        </a:rPr>
                        <a:t>43,24</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dirty="0" smtClean="0">
                          <a:latin typeface="Calibri"/>
                          <a:ea typeface="Times New Roman"/>
                          <a:cs typeface="Times New Roman"/>
                        </a:rPr>
                        <a:t>52,77</a:t>
                      </a:r>
                      <a:endParaRPr lang="ru-RU" sz="1100" dirty="0">
                        <a:latin typeface="Calibri"/>
                        <a:ea typeface="Times New Roman"/>
                        <a:cs typeface="Times New Roman"/>
                      </a:endParaRPr>
                    </a:p>
                  </a:txBody>
                  <a:tcPr marL="68580" marR="68580" marT="0" marB="0"/>
                </a:tc>
                <a:extLst>
                  <a:ext uri="{0D108BD9-81ED-4DB2-BD59-A6C34878D82A}">
                    <a16:rowId xmlns="" xmlns:a16="http://schemas.microsoft.com/office/drawing/2014/main" val="10004"/>
                  </a:ext>
                </a:extLst>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67544" y="620688"/>
            <a:ext cx="7747794" cy="5853264"/>
          </a:xfrm>
        </p:spPr>
        <p:txBody>
          <a:bodyPr/>
          <a:lstStyle/>
          <a:p>
            <a:r>
              <a:rPr lang="ru-RU" b="1" dirty="0" err="1">
                <a:solidFill>
                  <a:srgbClr val="00B050"/>
                </a:solidFill>
                <a:latin typeface="Peterburg" pitchFamily="2" charset="0"/>
              </a:rPr>
              <a:t>Мектептин</a:t>
            </a:r>
            <a:r>
              <a:rPr lang="ru-RU" b="1" dirty="0">
                <a:solidFill>
                  <a:srgbClr val="00B050"/>
                </a:solidFill>
                <a:latin typeface="Peterburg" pitchFamily="2" charset="0"/>
              </a:rPr>
              <a:t> </a:t>
            </a:r>
            <a:r>
              <a:rPr lang="ru-RU" b="1" dirty="0" err="1">
                <a:solidFill>
                  <a:srgbClr val="00B050"/>
                </a:solidFill>
                <a:latin typeface="Peterburg" pitchFamily="2" charset="0"/>
              </a:rPr>
              <a:t>иш</a:t>
            </a:r>
            <a:r>
              <a:rPr lang="ru-RU" b="1" dirty="0">
                <a:solidFill>
                  <a:srgbClr val="00B050"/>
                </a:solidFill>
                <a:latin typeface="Peterburg" pitchFamily="2" charset="0"/>
              </a:rPr>
              <a:t> планы </a:t>
            </a:r>
            <a:r>
              <a:rPr lang="ru-RU" b="1" dirty="0" err="1">
                <a:solidFill>
                  <a:srgbClr val="00B050"/>
                </a:solidFill>
                <a:latin typeface="Peterburg" pitchFamily="2" charset="0"/>
              </a:rPr>
              <a:t>толугу</a:t>
            </a:r>
            <a:r>
              <a:rPr lang="ru-RU" b="1" dirty="0">
                <a:solidFill>
                  <a:srgbClr val="00B050"/>
                </a:solidFill>
                <a:latin typeface="Peterburg" pitchFamily="2" charset="0"/>
              </a:rPr>
              <a:t> </a:t>
            </a:r>
            <a:r>
              <a:rPr lang="ru-RU" b="1" dirty="0" err="1">
                <a:solidFill>
                  <a:srgbClr val="00B050"/>
                </a:solidFill>
                <a:latin typeface="Peterburg" pitchFamily="2" charset="0"/>
              </a:rPr>
              <a:t>менен</a:t>
            </a:r>
            <a:r>
              <a:rPr lang="ru-RU" b="1" dirty="0">
                <a:solidFill>
                  <a:srgbClr val="00B050"/>
                </a:solidFill>
                <a:latin typeface="Peterburg" pitchFamily="2" charset="0"/>
              </a:rPr>
              <a:t> </a:t>
            </a:r>
            <a:r>
              <a:rPr lang="ru-RU" b="1" dirty="0" err="1">
                <a:solidFill>
                  <a:srgbClr val="00B050"/>
                </a:solidFill>
                <a:latin typeface="Peterburg" pitchFamily="2" charset="0"/>
              </a:rPr>
              <a:t>аткарылды</a:t>
            </a:r>
            <a:r>
              <a:rPr lang="ru-RU" b="1" dirty="0">
                <a:solidFill>
                  <a:srgbClr val="00B050"/>
                </a:solidFill>
                <a:latin typeface="Peterburg" pitchFamily="2" charset="0"/>
              </a:rPr>
              <a:t>. </a:t>
            </a:r>
            <a:r>
              <a:rPr lang="ru-RU" b="1" dirty="0" err="1">
                <a:solidFill>
                  <a:srgbClr val="00B050"/>
                </a:solidFill>
                <a:latin typeface="Peterburg" pitchFamily="2" charset="0"/>
              </a:rPr>
              <a:t>Окуу</a:t>
            </a:r>
            <a:r>
              <a:rPr lang="ru-RU" b="1" dirty="0">
                <a:solidFill>
                  <a:srgbClr val="00B050"/>
                </a:solidFill>
                <a:latin typeface="Peterburg" pitchFamily="2" charset="0"/>
              </a:rPr>
              <a:t> </a:t>
            </a:r>
            <a:r>
              <a:rPr lang="ru-RU" b="1" dirty="0" err="1">
                <a:solidFill>
                  <a:srgbClr val="00B050"/>
                </a:solidFill>
                <a:latin typeface="Peterburg" pitchFamily="2" charset="0"/>
              </a:rPr>
              <a:t>процесси</a:t>
            </a:r>
            <a:r>
              <a:rPr lang="ru-RU" b="1" dirty="0">
                <a:solidFill>
                  <a:srgbClr val="00B050"/>
                </a:solidFill>
                <a:latin typeface="Peterburg" pitchFamily="2" charset="0"/>
              </a:rPr>
              <a:t> </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зг</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лт</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кс</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з</a:t>
            </a:r>
            <a:r>
              <a:rPr lang="ru-RU" b="1" dirty="0">
                <a:solidFill>
                  <a:srgbClr val="00B050"/>
                </a:solidFill>
                <a:latin typeface="Peterburg" pitchFamily="2" charset="0"/>
              </a:rPr>
              <a:t> </a:t>
            </a:r>
            <a:r>
              <a:rPr lang="ru-RU" b="1" dirty="0" err="1">
                <a:solidFill>
                  <a:srgbClr val="00B050"/>
                </a:solidFill>
                <a:latin typeface="Peterburg" pitchFamily="2" charset="0"/>
              </a:rPr>
              <a:t>ж</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рг</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з</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лд</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a:solidFill>
                  <a:srgbClr val="00B050"/>
                </a:solidFill>
                <a:latin typeface="Peterburg" pitchFamily="2" charset="0"/>
              </a:rPr>
              <a:t>, </a:t>
            </a:r>
            <a:r>
              <a:rPr lang="ru-RU" b="1" dirty="0" err="1">
                <a:solidFill>
                  <a:srgbClr val="00B050"/>
                </a:solidFill>
                <a:latin typeface="Peterburg" pitchFamily="2" charset="0"/>
              </a:rPr>
              <a:t>окуучулардын</a:t>
            </a:r>
            <a:r>
              <a:rPr lang="ru-RU" b="1" dirty="0">
                <a:solidFill>
                  <a:srgbClr val="00B050"/>
                </a:solidFill>
                <a:latin typeface="Peterburg" pitchFamily="2" charset="0"/>
              </a:rPr>
              <a:t> </a:t>
            </a:r>
            <a:r>
              <a:rPr lang="ru-RU" b="1" dirty="0" err="1">
                <a:solidFill>
                  <a:srgbClr val="00B050"/>
                </a:solidFill>
                <a:latin typeface="Peterburg" pitchFamily="2" charset="0"/>
              </a:rPr>
              <a:t>контингентинин</a:t>
            </a:r>
            <a:r>
              <a:rPr lang="ru-RU" b="1" dirty="0">
                <a:solidFill>
                  <a:srgbClr val="00B050"/>
                </a:solidFill>
                <a:latin typeface="Peterburg" pitchFamily="2" charset="0"/>
              </a:rPr>
              <a:t> ар </a:t>
            </a:r>
            <a:r>
              <a:rPr lang="ru-RU" b="1" dirty="0" err="1">
                <a:solidFill>
                  <a:srgbClr val="00B050"/>
                </a:solidFill>
                <a:latin typeface="Peterburg" pitchFamily="2" charset="0"/>
              </a:rPr>
              <a:t>кандай</a:t>
            </a:r>
            <a:r>
              <a:rPr lang="ru-RU" b="1" dirty="0">
                <a:solidFill>
                  <a:srgbClr val="00B050"/>
                </a:solidFill>
                <a:latin typeface="Peterburg" pitchFamily="2" charset="0"/>
              </a:rPr>
              <a:t> </a:t>
            </a:r>
            <a:r>
              <a:rPr lang="ru-RU" b="1" dirty="0" err="1">
                <a:solidFill>
                  <a:srgbClr val="00B050"/>
                </a:solidFill>
                <a:latin typeface="Peterburg" pitchFamily="2" charset="0"/>
              </a:rPr>
              <a:t>санда</a:t>
            </a:r>
            <a:r>
              <a:rPr lang="ru-RU" b="1" dirty="0">
                <a:solidFill>
                  <a:srgbClr val="00B050"/>
                </a:solidFill>
                <a:latin typeface="Peterburg" pitchFamily="2" charset="0"/>
              </a:rPr>
              <a:t> </a:t>
            </a:r>
            <a:r>
              <a:rPr lang="ru-RU" b="1" dirty="0" err="1">
                <a:solidFill>
                  <a:srgbClr val="00B050"/>
                </a:solidFill>
                <a:latin typeface="Peterburg" pitchFamily="2" charset="0"/>
              </a:rPr>
              <a:t>болгондугуна</a:t>
            </a:r>
            <a:r>
              <a:rPr lang="ru-RU" b="1" dirty="0">
                <a:solidFill>
                  <a:srgbClr val="00B050"/>
                </a:solidFill>
                <a:latin typeface="Peterburg" pitchFamily="2" charset="0"/>
              </a:rPr>
              <a:t> </a:t>
            </a:r>
            <a:r>
              <a:rPr lang="ru-RU" b="1" dirty="0" err="1">
                <a:solidFill>
                  <a:srgbClr val="00B050"/>
                </a:solidFill>
                <a:latin typeface="Peterburg" pitchFamily="2" charset="0"/>
              </a:rPr>
              <a:t>байланыштуу</a:t>
            </a:r>
            <a:r>
              <a:rPr lang="ru-RU" b="1" dirty="0">
                <a:solidFill>
                  <a:srgbClr val="00B050"/>
                </a:solidFill>
                <a:latin typeface="Peterburg" pitchFamily="2" charset="0"/>
              </a:rPr>
              <a:t> </a:t>
            </a:r>
            <a:r>
              <a:rPr lang="ru-RU" b="1" dirty="0" err="1">
                <a:solidFill>
                  <a:srgbClr val="00B050"/>
                </a:solidFill>
                <a:latin typeface="Peterburg" pitchFamily="2" charset="0"/>
              </a:rPr>
              <a:t>билим</a:t>
            </a:r>
            <a:r>
              <a:rPr lang="ru-RU" b="1" dirty="0">
                <a:solidFill>
                  <a:srgbClr val="00B050"/>
                </a:solidFill>
                <a:latin typeface="Peterburg" pitchFamily="2" charset="0"/>
              </a:rPr>
              <a:t> </a:t>
            </a:r>
            <a:r>
              <a:rPr lang="ru-RU" b="1" dirty="0" err="1">
                <a:solidFill>
                  <a:srgbClr val="00B050"/>
                </a:solidFill>
                <a:latin typeface="Peterburg" pitchFamily="2" charset="0"/>
              </a:rPr>
              <a:t>сапатынын</a:t>
            </a:r>
            <a:r>
              <a:rPr lang="ru-RU" b="1" dirty="0">
                <a:solidFill>
                  <a:srgbClr val="00B050"/>
                </a:solidFill>
                <a:latin typeface="Peterburg" pitchFamily="2" charset="0"/>
              </a:rPr>
              <a:t> </a:t>
            </a:r>
            <a:r>
              <a:rPr lang="ru-RU" b="1" dirty="0" err="1">
                <a:solidFill>
                  <a:srgbClr val="00B050"/>
                </a:solidFill>
                <a:latin typeface="Times New Roman" panose="02020603050405020304" pitchFamily="18" charset="0"/>
                <a:cs typeface="Times New Roman" panose="02020603050405020304" pitchFamily="18" charset="0"/>
              </a:rPr>
              <a:t>ө</a:t>
            </a:r>
            <a:r>
              <a:rPr lang="ru-RU" b="1" dirty="0" err="1">
                <a:solidFill>
                  <a:srgbClr val="00B050"/>
                </a:solidFill>
                <a:latin typeface="Peterburg" pitchFamily="2" charset="0"/>
              </a:rPr>
              <a:t>с</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ш</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нд</a:t>
            </a:r>
            <a:r>
              <a:rPr lang="ru-RU" b="1" dirty="0" err="1">
                <a:solidFill>
                  <a:srgbClr val="00B050"/>
                </a:solidFill>
                <a:latin typeface="Times New Roman" panose="02020603050405020304" pitchFamily="18" charset="0"/>
                <a:cs typeface="Times New Roman" panose="02020603050405020304" pitchFamily="18" charset="0"/>
              </a:rPr>
              <a:t>ө</a:t>
            </a:r>
            <a:r>
              <a:rPr lang="ru-RU" b="1" dirty="0">
                <a:solidFill>
                  <a:srgbClr val="00B050"/>
                </a:solidFill>
                <a:latin typeface="Peterburg" pitchFamily="2" charset="0"/>
              </a:rPr>
              <a:t> </a:t>
            </a:r>
            <a:r>
              <a:rPr lang="ru-RU" b="1" dirty="0" err="1">
                <a:solidFill>
                  <a:srgbClr val="00B050"/>
                </a:solidFill>
                <a:latin typeface="Times New Roman" panose="02020603050405020304" pitchFamily="18" charset="0"/>
                <a:cs typeface="Times New Roman" panose="02020603050405020304" pitchFamily="18" charset="0"/>
              </a:rPr>
              <a:t>ө</a:t>
            </a:r>
            <a:r>
              <a:rPr lang="ru-RU" b="1" dirty="0" err="1">
                <a:solidFill>
                  <a:srgbClr val="00B050"/>
                </a:solidFill>
                <a:latin typeface="Peterburg" pitchFamily="2" charset="0"/>
              </a:rPr>
              <a:t>зг</a:t>
            </a:r>
            <a:r>
              <a:rPr lang="ru-RU" b="1" dirty="0" err="1">
                <a:solidFill>
                  <a:srgbClr val="00B050"/>
                </a:solidFill>
                <a:latin typeface="Times New Roman" panose="02020603050405020304" pitchFamily="18" charset="0"/>
                <a:cs typeface="Times New Roman" panose="02020603050405020304" pitchFamily="18" charset="0"/>
              </a:rPr>
              <a:t>ө</a:t>
            </a:r>
            <a:r>
              <a:rPr lang="ru-RU" b="1" dirty="0" err="1">
                <a:solidFill>
                  <a:srgbClr val="00B050"/>
                </a:solidFill>
                <a:latin typeface="Peterburg" pitchFamily="2" charset="0"/>
              </a:rPr>
              <a:t>р</a:t>
            </a:r>
            <a:r>
              <a:rPr lang="ru-RU" b="1" dirty="0" err="1">
                <a:solidFill>
                  <a:srgbClr val="00B050"/>
                </a:solidFill>
                <a:latin typeface="Times New Roman" panose="02020603050405020304" pitchFamily="18" charset="0"/>
                <a:cs typeface="Times New Roman" panose="02020603050405020304" pitchFamily="18" charset="0"/>
              </a:rPr>
              <a:t>үү</a:t>
            </a:r>
            <a:r>
              <a:rPr lang="ru-RU" b="1" dirty="0">
                <a:solidFill>
                  <a:srgbClr val="00B050"/>
                </a:solidFill>
                <a:latin typeface="Peterburg" pitchFamily="2" charset="0"/>
              </a:rPr>
              <a:t> </a:t>
            </a:r>
            <a:r>
              <a:rPr lang="ru-RU" b="1" dirty="0" err="1">
                <a:solidFill>
                  <a:srgbClr val="00B050"/>
                </a:solidFill>
                <a:latin typeface="Peterburg" pitchFamily="2" charset="0"/>
              </a:rPr>
              <a:t>байкалды</a:t>
            </a:r>
            <a:r>
              <a:rPr lang="ru-RU" b="1" dirty="0">
                <a:solidFill>
                  <a:srgbClr val="00B050"/>
                </a:solidFill>
                <a:latin typeface="Peterburg" pitchFamily="2" charset="0"/>
              </a:rPr>
              <a:t>.  </a:t>
            </a:r>
          </a:p>
          <a:p>
            <a:r>
              <a:rPr lang="ru-RU" b="1" dirty="0" err="1">
                <a:solidFill>
                  <a:srgbClr val="00B050"/>
                </a:solidFill>
                <a:latin typeface="Peterburg" pitchFamily="2" charset="0"/>
              </a:rPr>
              <a:t>Айылга</a:t>
            </a:r>
            <a:r>
              <a:rPr lang="ru-RU" b="1" dirty="0">
                <a:solidFill>
                  <a:srgbClr val="00B050"/>
                </a:solidFill>
                <a:latin typeface="Peterburg" pitchFamily="2" charset="0"/>
              </a:rPr>
              <a:t> </a:t>
            </a:r>
            <a:r>
              <a:rPr lang="ru-RU" b="1" dirty="0" err="1">
                <a:solidFill>
                  <a:srgbClr val="00B050"/>
                </a:solidFill>
                <a:latin typeface="Peterburg" pitchFamily="2" charset="0"/>
              </a:rPr>
              <a:t>жер</a:t>
            </a:r>
            <a:r>
              <a:rPr lang="ru-RU" b="1" dirty="0">
                <a:solidFill>
                  <a:srgbClr val="00B050"/>
                </a:solidFill>
                <a:latin typeface="Peterburg" pitchFamily="2" charset="0"/>
              </a:rPr>
              <a:t> </a:t>
            </a:r>
            <a:r>
              <a:rPr lang="ru-RU" b="1" dirty="0" err="1">
                <a:solidFill>
                  <a:srgbClr val="00B050"/>
                </a:solidFill>
                <a:latin typeface="Peterburg" pitchFamily="2" charset="0"/>
              </a:rPr>
              <a:t>тилкелери</a:t>
            </a:r>
            <a:r>
              <a:rPr lang="ru-RU" b="1" dirty="0">
                <a:solidFill>
                  <a:srgbClr val="00B050"/>
                </a:solidFill>
                <a:latin typeface="Peterburg" pitchFamily="2" charset="0"/>
              </a:rPr>
              <a:t> </a:t>
            </a:r>
            <a:r>
              <a:rPr lang="ru-RU" b="1" dirty="0" err="1">
                <a:solidFill>
                  <a:srgbClr val="00B050"/>
                </a:solidFill>
                <a:latin typeface="Peterburg" pitchFamily="2" charset="0"/>
              </a:rPr>
              <a:t>б</a:t>
            </a:r>
            <a:r>
              <a:rPr lang="ru-RU" b="1" dirty="0" err="1">
                <a:solidFill>
                  <a:srgbClr val="00B050"/>
                </a:solidFill>
                <a:latin typeface="Times New Roman" panose="02020603050405020304" pitchFamily="18" charset="0"/>
                <a:cs typeface="Times New Roman" panose="02020603050405020304" pitchFamily="18" charset="0"/>
              </a:rPr>
              <a:t>ө</a:t>
            </a:r>
            <a:r>
              <a:rPr lang="ru-RU" b="1" dirty="0" err="1">
                <a:solidFill>
                  <a:srgbClr val="00B050"/>
                </a:solidFill>
                <a:latin typeface="Peterburg" pitchFamily="2" charset="0"/>
              </a:rPr>
              <a:t>л</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н</a:t>
            </a:r>
            <a:r>
              <a:rPr lang="ru-RU" b="1" dirty="0" err="1">
                <a:solidFill>
                  <a:srgbClr val="00B050"/>
                </a:solidFill>
                <a:latin typeface="Times New Roman" panose="02020603050405020304" pitchFamily="18" charset="0"/>
                <a:cs typeface="Times New Roman" panose="02020603050405020304" pitchFamily="18" charset="0"/>
              </a:rPr>
              <a:t>ү</a:t>
            </a:r>
            <a:r>
              <a:rPr lang="ru-RU" b="1" dirty="0" err="1">
                <a:solidFill>
                  <a:srgbClr val="00B050"/>
                </a:solidFill>
                <a:latin typeface="Peterburg" pitchFamily="2" charset="0"/>
              </a:rPr>
              <a:t>п</a:t>
            </a:r>
            <a:r>
              <a:rPr lang="ru-RU" b="1" dirty="0">
                <a:solidFill>
                  <a:srgbClr val="00B050"/>
                </a:solidFill>
                <a:latin typeface="Peterburg" pitchFamily="2" charset="0"/>
              </a:rPr>
              <a:t> </a:t>
            </a:r>
            <a:r>
              <a:rPr lang="ru-RU" b="1" dirty="0" err="1">
                <a:solidFill>
                  <a:srgbClr val="00B050"/>
                </a:solidFill>
                <a:latin typeface="Peterburg" pitchFamily="2" charset="0"/>
              </a:rPr>
              <a:t>берилбегендиктен,жаны</a:t>
            </a:r>
            <a:r>
              <a:rPr lang="ru-RU" b="1" dirty="0">
                <a:solidFill>
                  <a:srgbClr val="00B050"/>
                </a:solidFill>
                <a:latin typeface="Peterburg" pitchFamily="2" charset="0"/>
              </a:rPr>
              <a:t> </a:t>
            </a:r>
            <a:r>
              <a:rPr lang="ru-RU" b="1" dirty="0" err="1">
                <a:solidFill>
                  <a:srgbClr val="00B050"/>
                </a:solidFill>
                <a:latin typeface="Peterburg" pitchFamily="2" charset="0"/>
              </a:rPr>
              <a:t>отурукташкан</a:t>
            </a:r>
            <a:r>
              <a:rPr lang="ru-RU" b="1" dirty="0">
                <a:solidFill>
                  <a:srgbClr val="00B050"/>
                </a:solidFill>
                <a:latin typeface="Peterburg" pitchFamily="2" charset="0"/>
              </a:rPr>
              <a:t> </a:t>
            </a:r>
            <a:r>
              <a:rPr lang="ru-RU" b="1" dirty="0" err="1">
                <a:solidFill>
                  <a:srgbClr val="00B050"/>
                </a:solidFill>
                <a:latin typeface="Peterburg" pitchFamily="2" charset="0"/>
              </a:rPr>
              <a:t>конуштар</a:t>
            </a:r>
            <a:r>
              <a:rPr lang="ru-RU" b="1" dirty="0">
                <a:solidFill>
                  <a:srgbClr val="00B050"/>
                </a:solidFill>
                <a:latin typeface="Peterburg" pitchFamily="2" charset="0"/>
              </a:rPr>
              <a:t> жок </a:t>
            </a:r>
            <a:r>
              <a:rPr lang="ru-RU" b="1" dirty="0" err="1">
                <a:solidFill>
                  <a:srgbClr val="00B050"/>
                </a:solidFill>
                <a:latin typeface="Peterburg" pitchFamily="2" charset="0"/>
              </a:rPr>
              <a:t>болгондугуна</a:t>
            </a:r>
            <a:r>
              <a:rPr lang="ru-RU" b="1" dirty="0">
                <a:solidFill>
                  <a:srgbClr val="00B050"/>
                </a:solidFill>
                <a:latin typeface="Peterburg" pitchFamily="2" charset="0"/>
              </a:rPr>
              <a:t> </a:t>
            </a:r>
            <a:r>
              <a:rPr lang="ru-RU" b="1" dirty="0" err="1">
                <a:solidFill>
                  <a:srgbClr val="00B050"/>
                </a:solidFill>
                <a:latin typeface="Peterburg" pitchFamily="2" charset="0"/>
              </a:rPr>
              <a:t>байланыштуу</a:t>
            </a:r>
            <a:r>
              <a:rPr lang="ru-RU" b="1" dirty="0">
                <a:solidFill>
                  <a:srgbClr val="00B050"/>
                </a:solidFill>
                <a:latin typeface="Peterburg" pitchFamily="2" charset="0"/>
              </a:rPr>
              <a:t> </a:t>
            </a:r>
            <a:r>
              <a:rPr lang="ru-RU" b="1" dirty="0" err="1">
                <a:solidFill>
                  <a:srgbClr val="00B050"/>
                </a:solidFill>
                <a:latin typeface="Peterburg" pitchFamily="2" charset="0"/>
              </a:rPr>
              <a:t>мектеп</a:t>
            </a:r>
            <a:r>
              <a:rPr lang="ru-RU" b="1" dirty="0">
                <a:solidFill>
                  <a:srgbClr val="00B050"/>
                </a:solidFill>
                <a:latin typeface="Peterburg" pitchFamily="2" charset="0"/>
              </a:rPr>
              <a:t> </a:t>
            </a:r>
            <a:r>
              <a:rPr lang="ru-RU" b="1" dirty="0" err="1">
                <a:solidFill>
                  <a:srgbClr val="00B050"/>
                </a:solidFill>
                <a:latin typeface="Peterburg" pitchFamily="2" charset="0"/>
              </a:rPr>
              <a:t>курагындагы</a:t>
            </a:r>
            <a:r>
              <a:rPr lang="ru-RU" b="1" dirty="0">
                <a:solidFill>
                  <a:srgbClr val="00B050"/>
                </a:solidFill>
                <a:latin typeface="Peterburg" pitchFamily="2" charset="0"/>
              </a:rPr>
              <a:t> </a:t>
            </a:r>
            <a:r>
              <a:rPr lang="ru-RU" b="1" dirty="0" err="1">
                <a:solidFill>
                  <a:srgbClr val="00B050"/>
                </a:solidFill>
                <a:latin typeface="Peterburg" pitchFamily="2" charset="0"/>
              </a:rPr>
              <a:t>окуучулардын</a:t>
            </a:r>
            <a:r>
              <a:rPr lang="ru-RU" b="1" dirty="0">
                <a:solidFill>
                  <a:srgbClr val="00B050"/>
                </a:solidFill>
                <a:latin typeface="Peterburg" pitchFamily="2" charset="0"/>
              </a:rPr>
              <a:t> </a:t>
            </a:r>
            <a:r>
              <a:rPr lang="ru-RU" b="1" dirty="0" err="1">
                <a:solidFill>
                  <a:srgbClr val="00B050"/>
                </a:solidFill>
                <a:latin typeface="Peterburg" pitchFamily="2" charset="0"/>
              </a:rPr>
              <a:t>аздыгынан</a:t>
            </a:r>
            <a:r>
              <a:rPr lang="ru-RU" b="1" dirty="0">
                <a:solidFill>
                  <a:srgbClr val="00B050"/>
                </a:solidFill>
                <a:latin typeface="Peterburg" pitchFamily="2" charset="0"/>
              </a:rPr>
              <a:t> </a:t>
            </a:r>
            <a:r>
              <a:rPr lang="ru-RU" b="1" dirty="0" err="1">
                <a:solidFill>
                  <a:srgbClr val="00B050"/>
                </a:solidFill>
                <a:latin typeface="Peterburg" pitchFamily="2" charset="0"/>
              </a:rPr>
              <a:t>класстар</a:t>
            </a:r>
            <a:r>
              <a:rPr lang="ru-RU" b="1" dirty="0">
                <a:solidFill>
                  <a:srgbClr val="00B050"/>
                </a:solidFill>
                <a:latin typeface="Peterburg" pitchFamily="2" charset="0"/>
              </a:rPr>
              <a:t> </a:t>
            </a:r>
            <a:r>
              <a:rPr lang="ru-RU" b="1" dirty="0" err="1">
                <a:solidFill>
                  <a:srgbClr val="00B050"/>
                </a:solidFill>
                <a:latin typeface="Peterburg" pitchFamily="2" charset="0"/>
              </a:rPr>
              <a:t>толбой</a:t>
            </a:r>
            <a:r>
              <a:rPr lang="ru-RU" b="1" dirty="0">
                <a:solidFill>
                  <a:srgbClr val="00B050"/>
                </a:solidFill>
                <a:latin typeface="Peterburg" pitchFamily="2" charset="0"/>
              </a:rPr>
              <a:t> </a:t>
            </a:r>
            <a:r>
              <a:rPr lang="ru-RU" b="1" dirty="0" err="1">
                <a:solidFill>
                  <a:srgbClr val="00B050"/>
                </a:solidFill>
                <a:latin typeface="Peterburg" pitchFamily="2" charset="0"/>
              </a:rPr>
              <a:t>ачылбай</a:t>
            </a:r>
            <a:r>
              <a:rPr lang="ru-RU" b="1" dirty="0">
                <a:solidFill>
                  <a:srgbClr val="00B050"/>
                </a:solidFill>
                <a:latin typeface="Peterburg" pitchFamily="2" charset="0"/>
              </a:rPr>
              <a:t> </a:t>
            </a:r>
            <a:r>
              <a:rPr lang="ru-RU" b="1" dirty="0" err="1">
                <a:solidFill>
                  <a:srgbClr val="00B050"/>
                </a:solidFill>
                <a:latin typeface="Peterburg" pitchFamily="2" charset="0"/>
              </a:rPr>
              <a:t>калуу</a:t>
            </a:r>
            <a:r>
              <a:rPr lang="ru-RU" b="1" dirty="0">
                <a:solidFill>
                  <a:srgbClr val="00B050"/>
                </a:solidFill>
                <a:latin typeface="Peterburg" pitchFamily="2" charset="0"/>
              </a:rPr>
              <a:t> </a:t>
            </a:r>
            <a:r>
              <a:rPr lang="ru-RU" b="1" dirty="0" err="1">
                <a:solidFill>
                  <a:srgbClr val="00B050"/>
                </a:solidFill>
                <a:latin typeface="Peterburg" pitchFamily="2" charset="0"/>
              </a:rPr>
              <a:t>коркунуч</a:t>
            </a:r>
            <a:r>
              <a:rPr lang="ru-RU" b="1" dirty="0">
                <a:solidFill>
                  <a:srgbClr val="00B050"/>
                </a:solidFill>
                <a:latin typeface="Peterburg" pitchFamily="2" charset="0"/>
              </a:rPr>
              <a:t> </a:t>
            </a:r>
            <a:r>
              <a:rPr lang="ru-RU" b="1" dirty="0" err="1">
                <a:solidFill>
                  <a:srgbClr val="00B050"/>
                </a:solidFill>
                <a:latin typeface="Peterburg" pitchFamily="2" charset="0"/>
              </a:rPr>
              <a:t>туудурат</a:t>
            </a:r>
            <a:r>
              <a:rPr lang="ru-RU" b="1" dirty="0">
                <a:solidFill>
                  <a:srgbClr val="00B050"/>
                </a:solidFill>
                <a:latin typeface="Peterburg" pitchFamily="2" charset="0"/>
              </a:rPr>
              <a:t>.</a:t>
            </a:r>
          </a:p>
          <a:p>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1582726"/>
          </a:xfrm>
        </p:spPr>
        <p:txBody>
          <a:bodyPr>
            <a:normAutofit fontScale="90000"/>
          </a:bodyPr>
          <a:lstStyle/>
          <a:p>
            <a:pPr algn="ctr"/>
            <a:r>
              <a:rPr lang="ru-RU" dirty="0" smtClean="0"/>
              <a:t>№46 «</a:t>
            </a:r>
            <a:r>
              <a:rPr lang="ru-RU" dirty="0" err="1" smtClean="0"/>
              <a:t>Багы-Шамал</a:t>
            </a:r>
            <a:r>
              <a:rPr lang="ru-RU" dirty="0" smtClean="0"/>
              <a:t>» </a:t>
            </a:r>
            <a:r>
              <a:rPr lang="ru-RU" dirty="0" err="1" smtClean="0"/>
              <a:t>жалпы</a:t>
            </a:r>
            <a:r>
              <a:rPr lang="ru-RU" dirty="0" smtClean="0"/>
              <a:t> </a:t>
            </a:r>
            <a:r>
              <a:rPr lang="ru-RU" dirty="0" err="1" smtClean="0"/>
              <a:t>орто</a:t>
            </a:r>
            <a:r>
              <a:rPr lang="ru-RU" dirty="0" smtClean="0"/>
              <a:t> </a:t>
            </a:r>
            <a:r>
              <a:rPr lang="ru-RU" dirty="0" err="1" smtClean="0"/>
              <a:t>билим</a:t>
            </a:r>
            <a:r>
              <a:rPr lang="ru-RU" dirty="0" smtClean="0"/>
              <a:t> </a:t>
            </a:r>
            <a:r>
              <a:rPr lang="ru-RU" dirty="0" err="1" smtClean="0"/>
              <a:t>берүүчү бермектебинин</a:t>
            </a:r>
            <a:r>
              <a:rPr lang="ru-RU" dirty="0" smtClean="0"/>
              <a:t> </a:t>
            </a:r>
            <a:r>
              <a:rPr lang="ru-RU" dirty="0"/>
              <a:t>предмет </a:t>
            </a:r>
            <a:r>
              <a:rPr lang="ru-RU" dirty="0" err="1"/>
              <a:t>боюнча</a:t>
            </a:r>
            <a:r>
              <a:rPr lang="ru-RU" dirty="0"/>
              <a:t> мониторинги</a:t>
            </a:r>
            <a:br>
              <a:rPr lang="ru-RU" dirty="0"/>
            </a:br>
            <a:endParaRPr lang="ru-RU"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430640" y="1772815"/>
            <a:ext cx="8173808" cy="4921631"/>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класстар</a:t>
            </a:r>
            <a:r>
              <a:rPr lang="ru-RU" dirty="0"/>
              <a:t> </a:t>
            </a:r>
            <a:r>
              <a:rPr lang="ru-RU" dirty="0" err="1"/>
              <a:t>боюнча</a:t>
            </a:r>
            <a:r>
              <a:rPr lang="ru-RU" dirty="0"/>
              <a:t> мониторинги</a:t>
            </a:r>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430640" y="1772815"/>
            <a:ext cx="8173808" cy="4921631"/>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err="1">
                <a:solidFill>
                  <a:srgbClr val="FF0000"/>
                </a:solidFill>
              </a:rPr>
              <a:t>билим</a:t>
            </a:r>
            <a:r>
              <a:rPr lang="ru-RU" b="1" dirty="0">
                <a:solidFill>
                  <a:srgbClr val="FF0000"/>
                </a:solidFill>
              </a:rPr>
              <a:t> </a:t>
            </a:r>
            <a:r>
              <a:rPr lang="ru-RU" b="1" dirty="0" err="1">
                <a:solidFill>
                  <a:srgbClr val="FF0000"/>
                </a:solidFill>
              </a:rPr>
              <a:t>сапатынын</a:t>
            </a:r>
            <a:r>
              <a:rPr lang="ru-RU" b="1" dirty="0">
                <a:solidFill>
                  <a:srgbClr val="FF0000"/>
                </a:solidFill>
              </a:rPr>
              <a:t> мониторинги</a:t>
            </a:r>
            <a:r>
              <a:rPr lang="ru-RU" dirty="0"/>
              <a:t/>
            </a:r>
            <a:br>
              <a:rPr lang="ru-RU" dirty="0"/>
            </a:br>
            <a:endParaRPr lang="ru-RU" dirty="0"/>
          </a:p>
        </p:txBody>
      </p:sp>
      <p:graphicFrame>
        <p:nvGraphicFramePr>
          <p:cNvPr id="4" name="Содержимое 3"/>
          <p:cNvGraphicFramePr>
            <a:graphicFrameLocks noGrp="1"/>
          </p:cNvGraphicFramePr>
          <p:nvPr>
            <p:ph sz="quarter" idx="1"/>
          </p:nvPr>
        </p:nvGraphicFramePr>
        <p:xfrm>
          <a:off x="457200" y="1600201"/>
          <a:ext cx="7467600" cy="211455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439850"/>
          </a:xfrm>
        </p:spPr>
        <p:txBody>
          <a:bodyPr>
            <a:normAutofit fontScale="90000"/>
          </a:bodyPr>
          <a:lstStyle/>
          <a:p>
            <a:pPr algn="ctr"/>
            <a:r>
              <a:rPr lang="ru-RU" b="1" dirty="0">
                <a:solidFill>
                  <a:srgbClr val="FF0000"/>
                </a:solidFill>
                <a:latin typeface="Arial Black" pitchFamily="34" charset="0"/>
              </a:rPr>
              <a:t>2021-2022 </a:t>
            </a:r>
            <a:r>
              <a:rPr lang="ru-RU" b="1" dirty="0" err="1">
                <a:solidFill>
                  <a:srgbClr val="FF0000"/>
                </a:solidFill>
                <a:latin typeface="Arial Black" pitchFamily="34" charset="0"/>
              </a:rPr>
              <a:t>окуу</a:t>
            </a:r>
            <a:r>
              <a:rPr lang="ru-RU" b="1" dirty="0">
                <a:solidFill>
                  <a:srgbClr val="FF0000"/>
                </a:solidFill>
                <a:latin typeface="Arial Black" pitchFamily="34" charset="0"/>
              </a:rPr>
              <a:t> </a:t>
            </a:r>
            <a:r>
              <a:rPr lang="ru-RU" b="1" dirty="0" err="1">
                <a:solidFill>
                  <a:srgbClr val="FF0000"/>
                </a:solidFill>
                <a:latin typeface="Arial Black" pitchFamily="34" charset="0"/>
              </a:rPr>
              <a:t>жылындагы</a:t>
            </a:r>
            <a:r>
              <a:rPr lang="ru-RU" b="1" dirty="0">
                <a:solidFill>
                  <a:srgbClr val="FF0000"/>
                </a:solidFill>
                <a:latin typeface="Arial Black" pitchFamily="34" charset="0"/>
              </a:rPr>
              <a:t> </a:t>
            </a:r>
            <a:r>
              <a:rPr lang="ru-RU" b="1" dirty="0" smtClean="0">
                <a:solidFill>
                  <a:srgbClr val="FF0000"/>
                </a:solidFill>
                <a:latin typeface="Arial Black" pitchFamily="34" charset="0"/>
              </a:rPr>
              <a:t>олимпиада  </a:t>
            </a:r>
            <a:r>
              <a:rPr lang="ru-RU" b="1" dirty="0" err="1">
                <a:solidFill>
                  <a:srgbClr val="FF0000"/>
                </a:solidFill>
                <a:latin typeface="Arial Black" pitchFamily="34" charset="0"/>
              </a:rPr>
              <a:t>жыйынтыгы</a:t>
            </a:r>
            <a:r>
              <a:rPr lang="ru-RU" b="1" dirty="0">
                <a:solidFill>
                  <a:srgbClr val="FF0000"/>
                </a:solidFill>
                <a:latin typeface="Arial Black" pitchFamily="34" charset="0"/>
              </a:rPr>
              <a:t>:</a:t>
            </a:r>
            <a:r>
              <a:rPr lang="ru-RU" dirty="0"/>
              <a:t/>
            </a:r>
            <a:br>
              <a:rPr lang="ru-RU" dirty="0"/>
            </a:br>
            <a:endParaRPr lang="ru-RU" dirty="0"/>
          </a:p>
        </p:txBody>
      </p:sp>
      <p:graphicFrame>
        <p:nvGraphicFramePr>
          <p:cNvPr id="4" name="Содержимое 3"/>
          <p:cNvGraphicFramePr>
            <a:graphicFrameLocks noGrp="1"/>
          </p:cNvGraphicFramePr>
          <p:nvPr>
            <p:ph sz="quarter" idx="1"/>
          </p:nvPr>
        </p:nvGraphicFramePr>
        <p:xfrm>
          <a:off x="457200" y="1477954"/>
          <a:ext cx="8435281" cy="3679238"/>
        </p:xfrm>
        <a:graphic>
          <a:graphicData uri="http://schemas.openxmlformats.org/drawingml/2006/table">
            <a:tbl>
              <a:tblPr firstRow="1" bandRow="1">
                <a:tableStyleId>{5C22544A-7EE6-4342-B048-85BDC9FD1C3A}</a:tableStyleId>
              </a:tblPr>
              <a:tblGrid>
                <a:gridCol w="2261901">
                  <a:extLst>
                    <a:ext uri="{9D8B030D-6E8A-4147-A177-3AD203B41FA5}">
                      <a16:colId xmlns="" xmlns:a16="http://schemas.microsoft.com/office/drawing/2014/main" val="20000"/>
                    </a:ext>
                  </a:extLst>
                </a:gridCol>
                <a:gridCol w="1379932">
                  <a:extLst>
                    <a:ext uri="{9D8B030D-6E8A-4147-A177-3AD203B41FA5}">
                      <a16:colId xmlns="" xmlns:a16="http://schemas.microsoft.com/office/drawing/2014/main" val="20001"/>
                    </a:ext>
                  </a:extLst>
                </a:gridCol>
                <a:gridCol w="1006178">
                  <a:extLst>
                    <a:ext uri="{9D8B030D-6E8A-4147-A177-3AD203B41FA5}">
                      <a16:colId xmlns="" xmlns:a16="http://schemas.microsoft.com/office/drawing/2014/main" val="20002"/>
                    </a:ext>
                  </a:extLst>
                </a:gridCol>
                <a:gridCol w="1738096">
                  <a:extLst>
                    <a:ext uri="{9D8B030D-6E8A-4147-A177-3AD203B41FA5}">
                      <a16:colId xmlns="" xmlns:a16="http://schemas.microsoft.com/office/drawing/2014/main" val="20003"/>
                    </a:ext>
                  </a:extLst>
                </a:gridCol>
                <a:gridCol w="1214325">
                  <a:extLst>
                    <a:ext uri="{9D8B030D-6E8A-4147-A177-3AD203B41FA5}">
                      <a16:colId xmlns="" xmlns:a16="http://schemas.microsoft.com/office/drawing/2014/main" val="20004"/>
                    </a:ext>
                  </a:extLst>
                </a:gridCol>
                <a:gridCol w="834849">
                  <a:extLst>
                    <a:ext uri="{9D8B030D-6E8A-4147-A177-3AD203B41FA5}">
                      <a16:colId xmlns="" xmlns:a16="http://schemas.microsoft.com/office/drawing/2014/main" val="20005"/>
                    </a:ext>
                  </a:extLst>
                </a:gridCol>
              </a:tblGrid>
              <a:tr h="1852306">
                <a:tc>
                  <a:txBody>
                    <a:bodyPr/>
                    <a:lstStyle/>
                    <a:p>
                      <a:pPr>
                        <a:lnSpc>
                          <a:spcPct val="115000"/>
                        </a:lnSpc>
                        <a:spcAft>
                          <a:spcPts val="0"/>
                        </a:spcAft>
                      </a:pPr>
                      <a:r>
                        <a:rPr lang="ru-RU" sz="2000" dirty="0" err="1">
                          <a:latin typeface="Peterburg"/>
                          <a:ea typeface="Times New Roman"/>
                          <a:cs typeface="Times New Roman"/>
                        </a:rPr>
                        <a:t>Матем</a:t>
                      </a:r>
                      <a:r>
                        <a:rPr lang="ru-RU" sz="2000" dirty="0">
                          <a:latin typeface="Peterburg"/>
                          <a:ea typeface="Times New Roman"/>
                          <a:cs typeface="Times New Roman"/>
                        </a:rPr>
                        <a:t> </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a:latin typeface="Peterburg"/>
                          <a:ea typeface="Times New Roman"/>
                          <a:cs typeface="Times New Roman"/>
                        </a:rPr>
                        <a:t>География </a:t>
                      </a:r>
                      <a:endParaRPr lang="ru-RU" sz="1800">
                        <a:latin typeface="Calibri"/>
                        <a:ea typeface="Times New Roman"/>
                        <a:cs typeface="Times New Roman"/>
                      </a:endParaRPr>
                    </a:p>
                  </a:txBody>
                  <a:tcPr marL="68580" marR="68580" marT="0" marB="0"/>
                </a:tc>
                <a:tc>
                  <a:txBody>
                    <a:bodyPr/>
                    <a:lstStyle/>
                    <a:p>
                      <a:pPr>
                        <a:lnSpc>
                          <a:spcPct val="115000"/>
                        </a:lnSpc>
                        <a:spcAft>
                          <a:spcPts val="0"/>
                        </a:spcAft>
                      </a:pPr>
                      <a:r>
                        <a:rPr lang="kk-KZ" sz="1800" dirty="0" smtClean="0">
                          <a:latin typeface="Calibri"/>
                          <a:ea typeface="Times New Roman"/>
                          <a:cs typeface="Times New Roman"/>
                        </a:rPr>
                        <a:t>Өзбек тили </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dirty="0" err="1">
                          <a:latin typeface="Peterburg"/>
                          <a:ea typeface="Times New Roman"/>
                          <a:cs typeface="Times New Roman"/>
                        </a:rPr>
                        <a:t>Кыргыз</a:t>
                      </a:r>
                      <a:r>
                        <a:rPr lang="ru-RU" sz="2000" dirty="0">
                          <a:latin typeface="Peterburg"/>
                          <a:ea typeface="Times New Roman"/>
                          <a:cs typeface="Times New Roman"/>
                        </a:rPr>
                        <a:t> </a:t>
                      </a:r>
                      <a:r>
                        <a:rPr lang="ru-RU" sz="2000" dirty="0" err="1">
                          <a:latin typeface="Peterburg"/>
                          <a:ea typeface="Times New Roman"/>
                          <a:cs typeface="Times New Roman"/>
                        </a:rPr>
                        <a:t>тил</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dirty="0" err="1" smtClean="0">
                          <a:latin typeface="Peterburg"/>
                          <a:ea typeface="Times New Roman"/>
                          <a:cs typeface="Times New Roman"/>
                        </a:rPr>
                        <a:t>Башталгыч-класс</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a:latin typeface="Peterburg"/>
                          <a:ea typeface="Times New Roman"/>
                          <a:cs typeface="Times New Roman"/>
                        </a:rPr>
                        <a:t>Англис тил</a:t>
                      </a:r>
                      <a:endParaRPr lang="ru-RU" sz="1800">
                        <a:latin typeface="Calibri"/>
                        <a:ea typeface="Times New Roman"/>
                        <a:cs typeface="Times New Roman"/>
                      </a:endParaRPr>
                    </a:p>
                  </a:txBody>
                  <a:tcPr marL="68580" marR="68580" marT="0" marB="0"/>
                </a:tc>
                <a:extLst>
                  <a:ext uri="{0D108BD9-81ED-4DB2-BD59-A6C34878D82A}">
                    <a16:rowId xmlns="" xmlns:a16="http://schemas.microsoft.com/office/drawing/2014/main" val="10000"/>
                  </a:ext>
                </a:extLst>
              </a:tr>
              <a:tr h="182693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800" dirty="0" err="1" smtClean="0">
                          <a:latin typeface="Calibri"/>
                          <a:ea typeface="Times New Roman"/>
                          <a:cs typeface="Times New Roman"/>
                        </a:rPr>
                        <a:t>Ройон</a:t>
                      </a:r>
                      <a:r>
                        <a:rPr lang="ru-RU" sz="1800" dirty="0" smtClean="0">
                          <a:latin typeface="Calibri"/>
                          <a:ea typeface="Times New Roman"/>
                          <a:cs typeface="Times New Roman"/>
                        </a:rPr>
                        <a:t>-   4</a:t>
                      </a:r>
                      <a:r>
                        <a:rPr lang="ru-RU" sz="1800" baseline="0" dirty="0" smtClean="0">
                          <a:latin typeface="Calibri"/>
                          <a:ea typeface="Times New Roman"/>
                          <a:cs typeface="Times New Roman"/>
                        </a:rPr>
                        <a:t> «1»- 1 «2»-1 «3»-2  Акмоо-6</a:t>
                      </a:r>
                    </a:p>
                    <a:p>
                      <a:pPr marL="0" marR="0" indent="0" algn="l" defTabSz="914400" rtl="0" eaLnBrk="1" fontAlgn="auto" latinLnBrk="0" hangingPunct="1">
                        <a:lnSpc>
                          <a:spcPct val="115000"/>
                        </a:lnSpc>
                        <a:spcBef>
                          <a:spcPts val="0"/>
                        </a:spcBef>
                        <a:spcAft>
                          <a:spcPts val="0"/>
                        </a:spcAft>
                        <a:buClrTx/>
                        <a:buSzTx/>
                        <a:buFontTx/>
                        <a:buNone/>
                        <a:tabLst/>
                        <a:defRPr/>
                      </a:pPr>
                      <a:r>
                        <a:rPr lang="ru-RU" sz="1800" baseline="0" dirty="0" err="1" smtClean="0">
                          <a:latin typeface="Calibri"/>
                          <a:ea typeface="Times New Roman"/>
                          <a:cs typeface="Times New Roman"/>
                        </a:rPr>
                        <a:t>Област</a:t>
                      </a:r>
                      <a:r>
                        <a:rPr lang="ru-RU" sz="1800" baseline="0" dirty="0" smtClean="0">
                          <a:latin typeface="Calibri"/>
                          <a:ea typeface="Times New Roman"/>
                          <a:cs typeface="Times New Roman"/>
                        </a:rPr>
                        <a:t>-  6  </a:t>
                      </a:r>
                      <a:endParaRPr lang="kk-KZ" sz="1800" dirty="0" smtClean="0">
                        <a:latin typeface="Calibri"/>
                        <a:ea typeface="Times New Roman"/>
                        <a:cs typeface="Times New Roman"/>
                      </a:endParaRPr>
                    </a:p>
                    <a:p>
                      <a:pPr>
                        <a:lnSpc>
                          <a:spcPct val="115000"/>
                        </a:lnSpc>
                        <a:spcAft>
                          <a:spcPts val="0"/>
                        </a:spcAft>
                      </a:pPr>
                      <a:r>
                        <a:rPr lang="kk-KZ" sz="1800" dirty="0" smtClean="0">
                          <a:latin typeface="Calibri"/>
                          <a:ea typeface="Times New Roman"/>
                          <a:cs typeface="Times New Roman"/>
                        </a:rPr>
                        <a:t>Республика  1 </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dirty="0">
                          <a:latin typeface="Peterburg"/>
                          <a:ea typeface="Times New Roman"/>
                          <a:cs typeface="Times New Roman"/>
                        </a:rPr>
                        <a:t>«3»-1</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dirty="0" smtClean="0">
                          <a:latin typeface="Peterburg"/>
                          <a:ea typeface="Times New Roman"/>
                          <a:cs typeface="Times New Roman"/>
                        </a:rPr>
                        <a:t>«2»-1</a:t>
                      </a:r>
                    </a:p>
                    <a:p>
                      <a:pPr>
                        <a:lnSpc>
                          <a:spcPct val="115000"/>
                        </a:lnSpc>
                        <a:spcAft>
                          <a:spcPts val="0"/>
                        </a:spcAft>
                      </a:pPr>
                      <a:r>
                        <a:rPr lang="ru-RU" sz="1800" dirty="0" smtClean="0">
                          <a:latin typeface="Peterburg"/>
                          <a:ea typeface="Times New Roman"/>
                          <a:cs typeface="Times New Roman"/>
                        </a:rPr>
                        <a:t>«3»-1</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dirty="0" smtClean="0">
                          <a:latin typeface="Peterburg"/>
                          <a:ea typeface="Times New Roman"/>
                          <a:cs typeface="Times New Roman"/>
                        </a:rPr>
                        <a:t>«1»-1</a:t>
                      </a:r>
                      <a:r>
                        <a:rPr lang="ru-RU" sz="2000" baseline="0" dirty="0" smtClean="0">
                          <a:latin typeface="Peterburg"/>
                          <a:ea typeface="Times New Roman"/>
                          <a:cs typeface="Times New Roman"/>
                        </a:rPr>
                        <a:t> «3»-1</a:t>
                      </a:r>
                      <a:endParaRPr lang="ru-RU" sz="1800" dirty="0">
                        <a:latin typeface="Calibri"/>
                        <a:ea typeface="Times New Roman"/>
                        <a:cs typeface="Times New Roman"/>
                      </a:endParaRPr>
                    </a:p>
                    <a:p>
                      <a:pPr>
                        <a:lnSpc>
                          <a:spcPct val="115000"/>
                        </a:lnSpc>
                        <a:spcAft>
                          <a:spcPts val="0"/>
                        </a:spcAft>
                      </a:pPr>
                      <a:r>
                        <a:rPr lang="ru-RU" sz="2000" dirty="0">
                          <a:latin typeface="Peterburg"/>
                          <a:ea typeface="Times New Roman"/>
                          <a:cs typeface="Times New Roman"/>
                        </a:rPr>
                        <a:t>«4»-1</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dirty="0" smtClean="0">
                          <a:latin typeface="Peterburg"/>
                          <a:ea typeface="Times New Roman"/>
                          <a:cs typeface="Times New Roman"/>
                        </a:rPr>
                        <a:t>«1»-</a:t>
                      </a:r>
                      <a:r>
                        <a:rPr lang="ru-RU" sz="2000" dirty="0">
                          <a:latin typeface="Peterburg"/>
                          <a:ea typeface="Times New Roman"/>
                          <a:cs typeface="Times New Roman"/>
                        </a:rPr>
                        <a:t>1</a:t>
                      </a:r>
                      <a:endParaRPr lang="ru-RU" sz="1800" dirty="0">
                        <a:latin typeface="Calibri"/>
                        <a:ea typeface="Times New Roman"/>
                        <a:cs typeface="Times New Roman"/>
                      </a:endParaRPr>
                    </a:p>
                    <a:p>
                      <a:pPr>
                        <a:lnSpc>
                          <a:spcPct val="115000"/>
                        </a:lnSpc>
                        <a:spcAft>
                          <a:spcPts val="0"/>
                        </a:spcAft>
                      </a:pPr>
                      <a:r>
                        <a:rPr lang="ru-RU" sz="2000" dirty="0" smtClean="0">
                          <a:latin typeface="Peterburg"/>
                          <a:ea typeface="Times New Roman"/>
                          <a:cs typeface="Times New Roman"/>
                        </a:rPr>
                        <a:t>«3»-</a:t>
                      </a:r>
                      <a:r>
                        <a:rPr lang="ru-RU" sz="2000" dirty="0">
                          <a:latin typeface="Peterburg"/>
                          <a:ea typeface="Times New Roman"/>
                          <a:cs typeface="Times New Roman"/>
                        </a:rPr>
                        <a:t>1</a:t>
                      </a:r>
                      <a:endParaRPr lang="ru-RU" sz="1800" dirty="0">
                        <a:latin typeface="Calibri"/>
                        <a:ea typeface="Times New Roman"/>
                        <a:cs typeface="Times New Roman"/>
                      </a:endParaRPr>
                    </a:p>
                  </a:txBody>
                  <a:tcPr marL="68580" marR="68580" marT="0" marB="0"/>
                </a:tc>
                <a:tc>
                  <a:txBody>
                    <a:bodyPr/>
                    <a:lstStyle/>
                    <a:p>
                      <a:pPr>
                        <a:lnSpc>
                          <a:spcPct val="115000"/>
                        </a:lnSpc>
                        <a:spcAft>
                          <a:spcPts val="0"/>
                        </a:spcAft>
                      </a:pPr>
                      <a:r>
                        <a:rPr lang="ru-RU" sz="2000" dirty="0" smtClean="0">
                          <a:latin typeface="Peterburg"/>
                          <a:ea typeface="Times New Roman"/>
                          <a:cs typeface="Times New Roman"/>
                        </a:rPr>
                        <a:t>«1»-</a:t>
                      </a:r>
                      <a:r>
                        <a:rPr lang="ru-RU" sz="2000" dirty="0">
                          <a:latin typeface="Peterburg"/>
                          <a:ea typeface="Times New Roman"/>
                          <a:cs typeface="Times New Roman"/>
                        </a:rPr>
                        <a:t>1</a:t>
                      </a:r>
                      <a:endParaRPr lang="ru-RU" sz="1800" dirty="0">
                        <a:latin typeface="Calibri"/>
                        <a:ea typeface="Times New Roman"/>
                        <a:cs typeface="Times New Roman"/>
                      </a:endParaRPr>
                    </a:p>
                  </a:txBody>
                  <a:tcPr marL="68580" marR="68580" marT="0" marB="0"/>
                </a:tc>
                <a:extLst>
                  <a:ext uri="{0D108BD9-81ED-4DB2-BD59-A6C34878D82A}">
                    <a16:rowId xmlns="" xmlns:a16="http://schemas.microsoft.com/office/drawing/2014/main" val="10001"/>
                  </a:ext>
                </a:extLst>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42918"/>
            <a:ext cx="7467600" cy="1071570"/>
          </a:xfrm>
        </p:spPr>
        <p:txBody>
          <a:bodyPr>
            <a:normAutofit/>
          </a:bodyPr>
          <a:lstStyle/>
          <a:p>
            <a:r>
              <a:rPr lang="ru-RU" b="1" dirty="0" err="1"/>
              <a:t>Мектептин</a:t>
            </a:r>
            <a:r>
              <a:rPr lang="ru-RU" b="1" dirty="0"/>
              <a:t> </a:t>
            </a:r>
            <a:r>
              <a:rPr lang="ru-RU" b="1" dirty="0" err="1"/>
              <a:t>миссиясы</a:t>
            </a:r>
            <a:r>
              <a:rPr lang="ru-RU" b="1" dirty="0"/>
              <a:t>:</a:t>
            </a:r>
            <a:r>
              <a:rPr lang="ru-RU" dirty="0"/>
              <a:t/>
            </a:r>
            <a:br>
              <a:rPr lang="ru-RU" dirty="0"/>
            </a:br>
            <a:endParaRPr lang="ru-RU" dirty="0"/>
          </a:p>
        </p:txBody>
      </p:sp>
      <p:sp>
        <p:nvSpPr>
          <p:cNvPr id="3" name="Содержимое 2"/>
          <p:cNvSpPr>
            <a:spLocks noGrp="1"/>
          </p:cNvSpPr>
          <p:nvPr>
            <p:ph sz="quarter" idx="1"/>
          </p:nvPr>
        </p:nvSpPr>
        <p:spPr>
          <a:xfrm>
            <a:off x="457200" y="1785926"/>
            <a:ext cx="7972452" cy="4688026"/>
          </a:xfrm>
        </p:spPr>
        <p:txBody>
          <a:bodyPr>
            <a:normAutofit/>
          </a:bodyPr>
          <a:lstStyle/>
          <a:p>
            <a:r>
              <a:rPr lang="ru-RU" i="1" dirty="0"/>
              <a:t>               </a:t>
            </a:r>
            <a:r>
              <a:rPr lang="ru-RU" i="1" dirty="0" smtClean="0"/>
              <a:t>№ 46 «</a:t>
            </a:r>
            <a:r>
              <a:rPr lang="ru-RU" i="1" dirty="0" err="1" smtClean="0"/>
              <a:t>Багы-Шамал</a:t>
            </a:r>
            <a:r>
              <a:rPr lang="ru-RU" i="1" dirty="0" smtClean="0"/>
              <a:t>» </a:t>
            </a:r>
            <a:r>
              <a:rPr lang="ru-RU" i="1" dirty="0" err="1" smtClean="0">
                <a:latin typeface="Peterburg" pitchFamily="2" charset="0"/>
              </a:rPr>
              <a:t>жалпы</a:t>
            </a:r>
            <a:r>
              <a:rPr lang="ru-RU" i="1" dirty="0" smtClean="0">
                <a:latin typeface="Peterburg" pitchFamily="2" charset="0"/>
              </a:rPr>
              <a:t>  </a:t>
            </a:r>
            <a:r>
              <a:rPr lang="ru-RU" i="1" dirty="0" err="1">
                <a:latin typeface="Peterburg" pitchFamily="2" charset="0"/>
              </a:rPr>
              <a:t>орто</a:t>
            </a:r>
            <a:r>
              <a:rPr lang="ru-RU" i="1" dirty="0">
                <a:latin typeface="Peterburg" pitchFamily="2" charset="0"/>
              </a:rPr>
              <a:t> </a:t>
            </a:r>
            <a:r>
              <a:rPr lang="ru-RU" i="1" dirty="0" err="1">
                <a:latin typeface="Peterburg" pitchFamily="2" charset="0"/>
              </a:rPr>
              <a:t>билим</a:t>
            </a:r>
            <a:r>
              <a:rPr lang="ru-RU" i="1" dirty="0">
                <a:latin typeface="Peterburg" pitchFamily="2" charset="0"/>
              </a:rPr>
              <a:t> </a:t>
            </a:r>
            <a:r>
              <a:rPr lang="ru-RU" i="1" dirty="0" err="1">
                <a:latin typeface="Peterburg" pitchFamily="2" charset="0"/>
              </a:rPr>
              <a:t>берүүчү мекеме</a:t>
            </a:r>
            <a:r>
              <a:rPr lang="ru-RU" i="1" dirty="0">
                <a:latin typeface="Peterburg" pitchFamily="2" charset="0"/>
              </a:rPr>
              <a:t> </a:t>
            </a:r>
            <a:r>
              <a:rPr lang="ru-RU" i="1" dirty="0" err="1">
                <a:latin typeface="Peterburg" pitchFamily="2" charset="0"/>
              </a:rPr>
              <a:t>болуу</a:t>
            </a:r>
            <a:r>
              <a:rPr lang="ru-RU" i="1" dirty="0">
                <a:latin typeface="Peterburg" pitchFamily="2" charset="0"/>
              </a:rPr>
              <a:t> </a:t>
            </a:r>
            <a:r>
              <a:rPr lang="ru-RU" i="1" dirty="0" err="1">
                <a:latin typeface="Peterburg" pitchFamily="2" charset="0"/>
              </a:rPr>
              <a:t>менен</a:t>
            </a:r>
            <a:r>
              <a:rPr lang="ru-RU" i="1" dirty="0">
                <a:latin typeface="Peterburg" pitchFamily="2" charset="0"/>
              </a:rPr>
              <a:t> </a:t>
            </a:r>
            <a:r>
              <a:rPr lang="ru-RU" i="1" dirty="0" err="1">
                <a:latin typeface="Peterburg" pitchFamily="2" charset="0"/>
              </a:rPr>
              <a:t>бирге</a:t>
            </a:r>
            <a:r>
              <a:rPr lang="ru-RU" i="1" dirty="0">
                <a:latin typeface="Peterburg" pitchFamily="2" charset="0"/>
              </a:rPr>
              <a:t>, </a:t>
            </a:r>
            <a:r>
              <a:rPr lang="ru-RU" i="1" dirty="0" err="1">
                <a:latin typeface="Peterburg" pitchFamily="2" charset="0"/>
              </a:rPr>
              <a:t>башталгыч</a:t>
            </a:r>
            <a:r>
              <a:rPr lang="ru-RU" i="1" dirty="0">
                <a:latin typeface="Peterburg" pitchFamily="2" charset="0"/>
              </a:rPr>
              <a:t> </a:t>
            </a:r>
            <a:r>
              <a:rPr lang="ru-RU" i="1" dirty="0" err="1">
                <a:latin typeface="Peterburg" pitchFamily="2" charset="0"/>
              </a:rPr>
              <a:t>жана</a:t>
            </a:r>
            <a:r>
              <a:rPr lang="ru-RU" i="1" dirty="0">
                <a:latin typeface="Peterburg" pitchFamily="2" charset="0"/>
              </a:rPr>
              <a:t> </a:t>
            </a:r>
            <a:r>
              <a:rPr lang="ru-RU" i="1" dirty="0" err="1">
                <a:latin typeface="Peterburg" pitchFamily="2" charset="0"/>
              </a:rPr>
              <a:t>негизги</a:t>
            </a:r>
            <a:r>
              <a:rPr lang="ru-RU" i="1" dirty="0">
                <a:latin typeface="Peterburg" pitchFamily="2" charset="0"/>
              </a:rPr>
              <a:t> </a:t>
            </a:r>
            <a:r>
              <a:rPr lang="ru-RU" i="1" dirty="0" err="1">
                <a:latin typeface="Peterburg" pitchFamily="2" charset="0"/>
              </a:rPr>
              <a:t>жалпы</a:t>
            </a:r>
            <a:r>
              <a:rPr lang="ru-RU" i="1" dirty="0">
                <a:latin typeface="Peterburg" pitchFamily="2" charset="0"/>
              </a:rPr>
              <a:t> </a:t>
            </a:r>
            <a:r>
              <a:rPr lang="ru-RU" i="1" dirty="0" err="1">
                <a:latin typeface="Peterburg" pitchFamily="2" charset="0"/>
              </a:rPr>
              <a:t>билим</a:t>
            </a:r>
            <a:r>
              <a:rPr lang="ru-RU" i="1" dirty="0">
                <a:latin typeface="Peterburg" pitchFamily="2" charset="0"/>
              </a:rPr>
              <a:t> </a:t>
            </a:r>
            <a:r>
              <a:rPr lang="ru-RU" i="1" dirty="0" err="1">
                <a:latin typeface="Peterburg" pitchFamily="2" charset="0"/>
              </a:rPr>
              <a:t>берүүгө багытталат</a:t>
            </a:r>
            <a:r>
              <a:rPr lang="ru-RU" i="1" dirty="0">
                <a:latin typeface="Peterburg" pitchFamily="2" charset="0"/>
              </a:rPr>
              <a:t>.         </a:t>
            </a:r>
            <a:endParaRPr lang="ru-RU" dirty="0">
              <a:latin typeface="Peterburg" pitchFamily="2" charset="0"/>
            </a:endParaRPr>
          </a:p>
          <a:p>
            <a:r>
              <a:rPr lang="ru-RU" i="1" dirty="0" err="1">
                <a:latin typeface="Peterburg" pitchFamily="2" charset="0"/>
              </a:rPr>
              <a:t>Ата-энелер</a:t>
            </a:r>
            <a:r>
              <a:rPr lang="ru-RU" i="1" dirty="0">
                <a:latin typeface="Peterburg" pitchFamily="2" charset="0"/>
              </a:rPr>
              <a:t>, </a:t>
            </a:r>
            <a:r>
              <a:rPr lang="ru-RU" i="1" dirty="0" err="1">
                <a:latin typeface="Peterburg" pitchFamily="2" charset="0"/>
              </a:rPr>
              <a:t>коомчулук</a:t>
            </a:r>
            <a:r>
              <a:rPr lang="ru-RU" i="1" dirty="0">
                <a:latin typeface="Peterburg" pitchFamily="2" charset="0"/>
              </a:rPr>
              <a:t> </a:t>
            </a:r>
            <a:r>
              <a:rPr lang="ru-RU" i="1" dirty="0" err="1">
                <a:latin typeface="Peterburg" pitchFamily="2" charset="0"/>
              </a:rPr>
              <a:t>менен</a:t>
            </a:r>
            <a:r>
              <a:rPr lang="ru-RU" i="1" dirty="0">
                <a:latin typeface="Peterburg" pitchFamily="2" charset="0"/>
              </a:rPr>
              <a:t> </a:t>
            </a:r>
            <a:r>
              <a:rPr lang="ru-RU" i="1" dirty="0" err="1">
                <a:latin typeface="Peterburg" pitchFamily="2" charset="0"/>
              </a:rPr>
              <a:t>тыгыз</a:t>
            </a:r>
            <a:r>
              <a:rPr lang="ru-RU" i="1" dirty="0">
                <a:latin typeface="Peterburg" pitchFamily="2" charset="0"/>
              </a:rPr>
              <a:t> </a:t>
            </a:r>
            <a:r>
              <a:rPr lang="ru-RU" i="1" dirty="0" err="1">
                <a:latin typeface="Peterburg" pitchFamily="2" charset="0"/>
              </a:rPr>
              <a:t>байланышта</a:t>
            </a:r>
            <a:r>
              <a:rPr lang="ru-RU" i="1" dirty="0">
                <a:latin typeface="Peterburg" pitchFamily="2" charset="0"/>
              </a:rPr>
              <a:t> </a:t>
            </a:r>
            <a:r>
              <a:rPr lang="ru-RU" i="1" dirty="0" err="1">
                <a:latin typeface="Peterburg" pitchFamily="2" charset="0"/>
              </a:rPr>
              <a:t>иштөө</a:t>
            </a:r>
            <a:r>
              <a:rPr lang="ru-RU" i="1" dirty="0">
                <a:latin typeface="Peterburg" pitchFamily="2" charset="0"/>
              </a:rPr>
              <a:t> </a:t>
            </a:r>
            <a:r>
              <a:rPr lang="ru-RU" i="1" dirty="0" err="1">
                <a:latin typeface="Peterburg" pitchFamily="2" charset="0"/>
              </a:rPr>
              <a:t>азыркы</a:t>
            </a:r>
            <a:r>
              <a:rPr lang="ru-RU" i="1" dirty="0">
                <a:latin typeface="Peterburg" pitchFamily="2" charset="0"/>
              </a:rPr>
              <a:t> </a:t>
            </a:r>
            <a:r>
              <a:rPr lang="ru-RU" i="1" dirty="0" err="1">
                <a:latin typeface="Peterburg" pitchFamily="2" charset="0"/>
              </a:rPr>
              <a:t>коомдо</a:t>
            </a:r>
            <a:r>
              <a:rPr lang="ru-RU" i="1" dirty="0">
                <a:latin typeface="Peterburg" pitchFamily="2" charset="0"/>
              </a:rPr>
              <a:t> </a:t>
            </a:r>
            <a:r>
              <a:rPr lang="ru-RU" i="1" dirty="0" err="1">
                <a:latin typeface="Peterburg" pitchFamily="2" charset="0"/>
              </a:rPr>
              <a:t>натыйжалуу</a:t>
            </a:r>
            <a:r>
              <a:rPr lang="ru-RU" i="1" dirty="0">
                <a:latin typeface="Peterburg" pitchFamily="2" charset="0"/>
              </a:rPr>
              <a:t> </a:t>
            </a:r>
            <a:r>
              <a:rPr lang="ru-RU" i="1" dirty="0" err="1">
                <a:latin typeface="Peterburg" pitchFamily="2" charset="0"/>
              </a:rPr>
              <a:t>иштөөгө</a:t>
            </a:r>
            <a:r>
              <a:rPr lang="ru-RU" i="1" dirty="0">
                <a:latin typeface="Peterburg" pitchFamily="2" charset="0"/>
              </a:rPr>
              <a:t> </a:t>
            </a:r>
            <a:r>
              <a:rPr lang="ru-RU" i="1" dirty="0" err="1">
                <a:latin typeface="Peterburg" pitchFamily="2" charset="0"/>
              </a:rPr>
              <a:t>жөндөмдүү</a:t>
            </a:r>
            <a:r>
              <a:rPr lang="ru-RU" i="1" dirty="0">
                <a:latin typeface="Peterburg" pitchFamily="2" charset="0"/>
              </a:rPr>
              <a:t>, </a:t>
            </a:r>
            <a:r>
              <a:rPr lang="ru-RU" i="1" dirty="0" err="1">
                <a:latin typeface="Peterburg" pitchFamily="2" charset="0"/>
              </a:rPr>
              <a:t>жашоодо</a:t>
            </a:r>
            <a:r>
              <a:rPr lang="ru-RU" i="1" dirty="0">
                <a:latin typeface="Peterburg" pitchFamily="2" charset="0"/>
              </a:rPr>
              <a:t> </a:t>
            </a:r>
            <a:r>
              <a:rPr lang="ru-RU" i="1" dirty="0" err="1">
                <a:latin typeface="Peterburg" pitchFamily="2" charset="0"/>
              </a:rPr>
              <a:t>өз</a:t>
            </a:r>
            <a:r>
              <a:rPr lang="ru-RU" i="1" dirty="0">
                <a:latin typeface="Peterburg" pitchFamily="2" charset="0"/>
              </a:rPr>
              <a:t> </a:t>
            </a:r>
            <a:r>
              <a:rPr lang="ru-RU" i="1" dirty="0" err="1">
                <a:latin typeface="Peterburg" pitchFamily="2" charset="0"/>
              </a:rPr>
              <a:t>ордун</a:t>
            </a:r>
            <a:r>
              <a:rPr lang="ru-RU" i="1" dirty="0">
                <a:latin typeface="Peterburg" pitchFamily="2" charset="0"/>
              </a:rPr>
              <a:t> </a:t>
            </a:r>
            <a:r>
              <a:rPr lang="ru-RU" i="1" dirty="0" err="1">
                <a:latin typeface="Peterburg" pitchFamily="2" charset="0"/>
              </a:rPr>
              <a:t>таба</a:t>
            </a:r>
            <a:r>
              <a:rPr lang="ru-RU" i="1" dirty="0">
                <a:latin typeface="Peterburg" pitchFamily="2" charset="0"/>
              </a:rPr>
              <a:t> </a:t>
            </a:r>
            <a:r>
              <a:rPr lang="ru-RU" i="1" dirty="0" err="1">
                <a:latin typeface="Peterburg" pitchFamily="2" charset="0"/>
              </a:rPr>
              <a:t>билген</a:t>
            </a:r>
            <a:r>
              <a:rPr lang="ru-RU" i="1" dirty="0">
                <a:latin typeface="Peterburg" pitchFamily="2" charset="0"/>
              </a:rPr>
              <a:t>, ар </a:t>
            </a:r>
            <a:r>
              <a:rPr lang="ru-RU" i="1" dirty="0" err="1">
                <a:latin typeface="Peterburg" pitchFamily="2" charset="0"/>
              </a:rPr>
              <a:t>тараптан</a:t>
            </a:r>
            <a:r>
              <a:rPr lang="ru-RU" i="1" dirty="0">
                <a:latin typeface="Peterburg" pitchFamily="2" charset="0"/>
              </a:rPr>
              <a:t> </a:t>
            </a:r>
            <a:r>
              <a:rPr lang="ru-RU" i="1" dirty="0" err="1">
                <a:latin typeface="Peterburg" pitchFamily="2" charset="0"/>
              </a:rPr>
              <a:t>өнүккөн,заманбап</a:t>
            </a:r>
            <a:r>
              <a:rPr lang="ru-RU" i="1" dirty="0">
                <a:latin typeface="Peterburg" pitchFamily="2" charset="0"/>
              </a:rPr>
              <a:t> </a:t>
            </a:r>
            <a:r>
              <a:rPr lang="ru-RU" i="1" dirty="0" err="1">
                <a:latin typeface="Peterburg" pitchFamily="2" charset="0"/>
              </a:rPr>
              <a:t>технологияны</a:t>
            </a:r>
            <a:r>
              <a:rPr lang="ru-RU" i="1" dirty="0">
                <a:latin typeface="Peterburg" pitchFamily="2" charset="0"/>
              </a:rPr>
              <a:t> </a:t>
            </a:r>
            <a:r>
              <a:rPr lang="ru-RU" i="1" dirty="0" err="1">
                <a:latin typeface="Peterburg" pitchFamily="2" charset="0"/>
              </a:rPr>
              <a:t>өздөшт</a:t>
            </a:r>
            <a:r>
              <a:rPr lang="ru-RU" i="1" dirty="0" err="1">
                <a:latin typeface="Times New Roman" panose="02020603050405020304" pitchFamily="18" charset="0"/>
                <a:cs typeface="Times New Roman" panose="02020603050405020304" pitchFamily="18" charset="0"/>
              </a:rPr>
              <a:t>ү</a:t>
            </a:r>
            <a:r>
              <a:rPr lang="ru-RU" i="1" dirty="0" err="1">
                <a:latin typeface="Peterburg" pitchFamily="2" charset="0"/>
              </a:rPr>
              <a:t>рө</a:t>
            </a:r>
            <a:r>
              <a:rPr lang="ru-RU" i="1" dirty="0">
                <a:latin typeface="Peterburg" pitchFamily="2" charset="0"/>
              </a:rPr>
              <a:t> </a:t>
            </a:r>
            <a:r>
              <a:rPr lang="ru-RU" i="1" dirty="0" err="1">
                <a:latin typeface="Peterburg" pitchFamily="2" charset="0"/>
              </a:rPr>
              <a:t>билген</a:t>
            </a:r>
            <a:r>
              <a:rPr lang="ru-RU" i="1" dirty="0">
                <a:latin typeface="Peterburg" pitchFamily="2" charset="0"/>
              </a:rPr>
              <a:t> </a:t>
            </a:r>
            <a:r>
              <a:rPr lang="ru-RU" i="1" dirty="0" err="1">
                <a:latin typeface="Peterburg" pitchFamily="2" charset="0"/>
              </a:rPr>
              <a:t>инсанды</a:t>
            </a:r>
            <a:r>
              <a:rPr lang="ru-RU" i="1" dirty="0">
                <a:latin typeface="Peterburg" pitchFamily="2" charset="0"/>
              </a:rPr>
              <a:t> </a:t>
            </a:r>
            <a:r>
              <a:rPr lang="ru-RU" i="1" dirty="0" err="1">
                <a:latin typeface="Peterburg" pitchFamily="2" charset="0"/>
              </a:rPr>
              <a:t>тарбиялоо</a:t>
            </a:r>
            <a:r>
              <a:rPr lang="ru-RU" dirty="0">
                <a:latin typeface="Peterburg" pitchFamily="2" charset="0"/>
              </a:rPr>
              <a:t>.</a:t>
            </a:r>
          </a:p>
          <a:p>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85794"/>
            <a:ext cx="8219256" cy="3147262"/>
          </a:xfrm>
        </p:spPr>
        <p:txBody>
          <a:bodyPr>
            <a:normAutofit/>
          </a:bodyPr>
          <a:lstStyle/>
          <a:p>
            <a:pPr algn="ctr"/>
            <a:r>
              <a:rPr lang="ru-RU" sz="2800" dirty="0" smtClean="0"/>
              <a:t/>
            </a:r>
            <a:br>
              <a:rPr lang="ru-RU" sz="2800" dirty="0" smtClean="0"/>
            </a:br>
            <a:r>
              <a:rPr lang="ru-RU" sz="2800" dirty="0" smtClean="0"/>
              <a:t/>
            </a:r>
            <a:br>
              <a:rPr lang="ru-RU" sz="2800" dirty="0" smtClean="0"/>
            </a:br>
            <a:r>
              <a:rPr lang="ru-RU" sz="2800" b="1" dirty="0" smtClean="0">
                <a:solidFill>
                  <a:srgbClr val="FF0000"/>
                </a:solidFill>
              </a:rPr>
              <a:t>2021-2022 </a:t>
            </a:r>
            <a:r>
              <a:rPr lang="ru-RU" sz="2800" b="1" dirty="0" err="1">
                <a:solidFill>
                  <a:srgbClr val="FF0000"/>
                </a:solidFill>
              </a:rPr>
              <a:t>окуу</a:t>
            </a:r>
            <a:r>
              <a:rPr lang="ru-RU" sz="2800" b="1" dirty="0">
                <a:solidFill>
                  <a:srgbClr val="FF0000"/>
                </a:solidFill>
              </a:rPr>
              <a:t> </a:t>
            </a:r>
            <a:r>
              <a:rPr lang="ru-RU" sz="2800" b="1" dirty="0" err="1">
                <a:solidFill>
                  <a:srgbClr val="FF0000"/>
                </a:solidFill>
              </a:rPr>
              <a:t>жылында</a:t>
            </a:r>
            <a:r>
              <a:rPr lang="ru-RU" sz="2800" b="1" dirty="0">
                <a:solidFill>
                  <a:srgbClr val="FF0000"/>
                </a:solidFill>
              </a:rPr>
              <a:t> </a:t>
            </a:r>
            <a:r>
              <a:rPr lang="ru-RU" sz="2800" b="1" dirty="0" smtClean="0">
                <a:solidFill>
                  <a:srgbClr val="FF0000"/>
                </a:solidFill>
              </a:rPr>
              <a:t> 6-класс </a:t>
            </a:r>
            <a:r>
              <a:rPr lang="ru-RU" sz="2800" b="1" dirty="0" err="1" smtClean="0">
                <a:solidFill>
                  <a:srgbClr val="FF0000"/>
                </a:solidFill>
              </a:rPr>
              <a:t>окуучусу</a:t>
            </a:r>
            <a:r>
              <a:rPr lang="ru-RU" sz="2800" b="1" dirty="0" smtClean="0">
                <a:solidFill>
                  <a:srgbClr val="FF0000"/>
                </a:solidFill>
              </a:rPr>
              <a:t> </a:t>
            </a:r>
            <a:r>
              <a:rPr lang="ru-RU" sz="2800" b="1" dirty="0" err="1" smtClean="0">
                <a:solidFill>
                  <a:srgbClr val="FF0000"/>
                </a:solidFill>
              </a:rPr>
              <a:t>Закиржонов</a:t>
            </a:r>
            <a:r>
              <a:rPr lang="ru-RU" sz="2800" b="1" dirty="0" smtClean="0">
                <a:solidFill>
                  <a:srgbClr val="FF0000"/>
                </a:solidFill>
              </a:rPr>
              <a:t> </a:t>
            </a:r>
            <a:r>
              <a:rPr lang="ru-RU" sz="2800" b="1" dirty="0" err="1" smtClean="0">
                <a:solidFill>
                  <a:srgbClr val="FF0000"/>
                </a:solidFill>
              </a:rPr>
              <a:t>Шахзодбек</a:t>
            </a:r>
            <a:r>
              <a:rPr lang="ru-RU" sz="2800" b="1" dirty="0" smtClean="0">
                <a:solidFill>
                  <a:srgbClr val="FF0000"/>
                </a:solidFill>
              </a:rPr>
              <a:t> математика </a:t>
            </a:r>
            <a:r>
              <a:rPr lang="ru-RU" sz="2800" b="1" dirty="0" err="1" smtClean="0">
                <a:solidFill>
                  <a:srgbClr val="FF0000"/>
                </a:solidFill>
              </a:rPr>
              <a:t>предмети</a:t>
            </a:r>
            <a:r>
              <a:rPr lang="ru-RU" sz="2800" b="1" dirty="0" smtClean="0">
                <a:solidFill>
                  <a:srgbClr val="FF0000"/>
                </a:solidFill>
              </a:rPr>
              <a:t> </a:t>
            </a:r>
            <a:r>
              <a:rPr lang="ru-RU" sz="2800" b="1" dirty="0" err="1" smtClean="0">
                <a:solidFill>
                  <a:srgbClr val="FF0000"/>
                </a:solidFill>
              </a:rPr>
              <a:t>боюнча</a:t>
            </a:r>
            <a:r>
              <a:rPr lang="ru-RU" sz="2800" b="1" dirty="0" smtClean="0">
                <a:solidFill>
                  <a:srgbClr val="FF0000"/>
                </a:solidFill>
              </a:rPr>
              <a:t> АКМОО </a:t>
            </a:r>
            <a:r>
              <a:rPr lang="ru-RU" sz="2800" b="1" dirty="0" err="1" smtClean="0">
                <a:solidFill>
                  <a:srgbClr val="FF0000"/>
                </a:solidFill>
              </a:rPr>
              <a:t>олимпиадасынан</a:t>
            </a:r>
            <a:r>
              <a:rPr lang="ru-RU" sz="2800" b="1" dirty="0" smtClean="0">
                <a:solidFill>
                  <a:srgbClr val="FF0000"/>
                </a:solidFill>
              </a:rPr>
              <a:t> </a:t>
            </a:r>
            <a:r>
              <a:rPr lang="ru-RU" sz="2800" b="1" dirty="0" err="1" smtClean="0">
                <a:solidFill>
                  <a:srgbClr val="FF0000"/>
                </a:solidFill>
              </a:rPr>
              <a:t>республикада</a:t>
            </a:r>
            <a:r>
              <a:rPr lang="ru-RU" sz="2800" b="1" dirty="0" smtClean="0">
                <a:solidFill>
                  <a:srgbClr val="FF0000"/>
                </a:solidFill>
              </a:rPr>
              <a:t> 4-орунду </a:t>
            </a:r>
            <a:r>
              <a:rPr lang="ru-RU" sz="2800" b="1" dirty="0" err="1" smtClean="0">
                <a:solidFill>
                  <a:srgbClr val="FF0000"/>
                </a:solidFill>
              </a:rPr>
              <a:t>ээледи</a:t>
            </a:r>
            <a:endParaRPr lang="ru-RU" sz="2800" b="1" dirty="0">
              <a:solidFill>
                <a:srgbClr val="FF0000"/>
              </a:solidFill>
            </a:endParaRPr>
          </a:p>
        </p:txBody>
      </p:sp>
      <p:sp>
        <p:nvSpPr>
          <p:cNvPr id="3" name="Содержимое 2"/>
          <p:cNvSpPr>
            <a:spLocks noGrp="1"/>
          </p:cNvSpPr>
          <p:nvPr>
            <p:ph sz="quarter" idx="1"/>
          </p:nvPr>
        </p:nvSpPr>
        <p:spPr>
          <a:xfrm>
            <a:off x="457200" y="3500438"/>
            <a:ext cx="7467600" cy="2071702"/>
          </a:xfrm>
        </p:spPr>
        <p:txBody>
          <a:bodyPr/>
          <a:lstStyle/>
          <a:p>
            <a:r>
              <a:rPr lang="ru-RU" dirty="0" smtClean="0">
                <a:latin typeface="Peterburg" pitchFamily="2" charset="0"/>
              </a:rPr>
              <a:t> </a:t>
            </a:r>
            <a:endParaRPr lang="ru-RU" dirty="0">
              <a:latin typeface="Peterburg" pitchFamily="2" charset="0"/>
            </a:endParaRPr>
          </a:p>
          <a:p>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2022-2023 </a:t>
            </a:r>
            <a:r>
              <a:rPr lang="ru-RU" b="1" dirty="0" err="1">
                <a:solidFill>
                  <a:srgbClr val="FF0000"/>
                </a:solidFill>
              </a:rPr>
              <a:t>окуу</a:t>
            </a:r>
            <a:r>
              <a:rPr lang="ru-RU" b="1" dirty="0">
                <a:solidFill>
                  <a:srgbClr val="FF0000"/>
                </a:solidFill>
              </a:rPr>
              <a:t> </a:t>
            </a:r>
            <a:r>
              <a:rPr lang="ru-RU" b="1" dirty="0" err="1">
                <a:solidFill>
                  <a:srgbClr val="FF0000"/>
                </a:solidFill>
              </a:rPr>
              <a:t>жылына</a:t>
            </a:r>
            <a:r>
              <a:rPr lang="ru-RU" b="1" dirty="0">
                <a:solidFill>
                  <a:srgbClr val="FF0000"/>
                </a:solidFill>
              </a:rPr>
              <a:t> </a:t>
            </a:r>
            <a:r>
              <a:rPr lang="ru-RU" b="1" dirty="0" err="1">
                <a:solidFill>
                  <a:srgbClr val="FF0000"/>
                </a:solidFill>
              </a:rPr>
              <a:t>коюлган</a:t>
            </a:r>
            <a:r>
              <a:rPr lang="ru-RU" b="1" dirty="0">
                <a:solidFill>
                  <a:srgbClr val="FF0000"/>
                </a:solidFill>
              </a:rPr>
              <a:t> </a:t>
            </a:r>
            <a:r>
              <a:rPr lang="ru-RU" b="1" dirty="0" err="1">
                <a:solidFill>
                  <a:srgbClr val="FF0000"/>
                </a:solidFill>
              </a:rPr>
              <a:t>милдеттер</a:t>
            </a:r>
            <a:endParaRPr lang="ru-RU" b="1" dirty="0">
              <a:solidFill>
                <a:srgbClr val="FF0000"/>
              </a:solidFill>
            </a:endParaRPr>
          </a:p>
        </p:txBody>
      </p:sp>
      <p:sp>
        <p:nvSpPr>
          <p:cNvPr id="3" name="Содержимое 2"/>
          <p:cNvSpPr>
            <a:spLocks noGrp="1"/>
          </p:cNvSpPr>
          <p:nvPr>
            <p:ph sz="quarter" idx="1"/>
          </p:nvPr>
        </p:nvSpPr>
        <p:spPr/>
        <p:txBody>
          <a:bodyPr/>
          <a:lstStyle/>
          <a:p>
            <a:r>
              <a:rPr lang="ru-RU" dirty="0" err="1">
                <a:latin typeface="Peterburg" pitchFamily="2" charset="0"/>
              </a:rPr>
              <a:t>Олимпиадада</a:t>
            </a:r>
            <a:r>
              <a:rPr lang="ru-RU" dirty="0">
                <a:latin typeface="Peterburg" pitchFamily="2" charset="0"/>
              </a:rPr>
              <a:t> </a:t>
            </a:r>
            <a:r>
              <a:rPr lang="ru-RU" dirty="0" err="1">
                <a:latin typeface="Peterburg" pitchFamily="2" charset="0"/>
              </a:rPr>
              <a:t>дагы</a:t>
            </a:r>
            <a:r>
              <a:rPr lang="ru-RU" dirty="0">
                <a:latin typeface="Peterburg" pitchFamily="2" charset="0"/>
              </a:rPr>
              <a:t>  </a:t>
            </a:r>
            <a:r>
              <a:rPr lang="ru-RU" dirty="0" err="1">
                <a:latin typeface="Peterburg" pitchFamily="2" charset="0"/>
              </a:rPr>
              <a:t>жыйынтыктарды</a:t>
            </a:r>
            <a:r>
              <a:rPr lang="ru-RU" dirty="0">
                <a:latin typeface="Peterburg" pitchFamily="2" charset="0"/>
              </a:rPr>
              <a:t> </a:t>
            </a:r>
            <a:r>
              <a:rPr lang="ru-RU" dirty="0" err="1">
                <a:latin typeface="Peterburg" pitchFamily="2" charset="0"/>
              </a:rPr>
              <a:t>алуу</a:t>
            </a:r>
            <a:r>
              <a:rPr lang="ru-RU" dirty="0">
                <a:latin typeface="Peterburg" pitchFamily="2" charset="0"/>
              </a:rPr>
              <a:t> </a:t>
            </a:r>
            <a:r>
              <a:rPr lang="ru-RU" dirty="0" err="1">
                <a:latin typeface="Times New Roman" panose="02020603050405020304" pitchFamily="18" charset="0"/>
                <a:cs typeface="Times New Roman" panose="02020603050405020304" pitchFamily="18" charset="0"/>
              </a:rPr>
              <a:t>ү</a:t>
            </a:r>
            <a:r>
              <a:rPr lang="ru-RU" dirty="0" err="1">
                <a:latin typeface="Peterburg" pitchFamily="2" charset="0"/>
              </a:rPr>
              <a:t>ч</a:t>
            </a:r>
            <a:r>
              <a:rPr lang="ru-RU" dirty="0" err="1">
                <a:latin typeface="Times New Roman" panose="02020603050405020304" pitchFamily="18" charset="0"/>
                <a:cs typeface="Times New Roman" panose="02020603050405020304" pitchFamily="18" charset="0"/>
              </a:rPr>
              <a:t>ү</a:t>
            </a:r>
            <a:r>
              <a:rPr lang="ru-RU" dirty="0" err="1">
                <a:latin typeface="Peterburg" pitchFamily="2" charset="0"/>
              </a:rPr>
              <a:t>н,зээнд</a:t>
            </a:r>
            <a:r>
              <a:rPr lang="ru-RU" dirty="0" err="1">
                <a:latin typeface="Times New Roman" panose="02020603050405020304" pitchFamily="18" charset="0"/>
                <a:cs typeface="Times New Roman" panose="02020603050405020304" pitchFamily="18" charset="0"/>
              </a:rPr>
              <a:t>үү</a:t>
            </a:r>
            <a:r>
              <a:rPr lang="ru-RU" dirty="0">
                <a:latin typeface="Peterburg" pitchFamily="2" charset="0"/>
              </a:rPr>
              <a:t> </a:t>
            </a:r>
            <a:r>
              <a:rPr lang="ru-RU" dirty="0" err="1">
                <a:latin typeface="Peterburg" pitchFamily="2" charset="0"/>
              </a:rPr>
              <a:t>окуучулар</a:t>
            </a:r>
            <a:r>
              <a:rPr lang="ru-RU" dirty="0">
                <a:latin typeface="Peterburg" pitchFamily="2" charset="0"/>
              </a:rPr>
              <a:t> </a:t>
            </a:r>
            <a:r>
              <a:rPr lang="ru-RU" dirty="0" err="1">
                <a:latin typeface="Peterburg" pitchFamily="2" charset="0"/>
              </a:rPr>
              <a:t>менен</a:t>
            </a:r>
            <a:r>
              <a:rPr lang="ru-RU" dirty="0">
                <a:latin typeface="Peterburg" pitchFamily="2" charset="0"/>
              </a:rPr>
              <a:t> </a:t>
            </a:r>
            <a:r>
              <a:rPr lang="ru-RU" dirty="0" err="1">
                <a:latin typeface="Peterburg" pitchFamily="2" charset="0"/>
              </a:rPr>
              <a:t>ишт</a:t>
            </a:r>
            <a:r>
              <a:rPr lang="ru-RU" dirty="0" err="1">
                <a:latin typeface="Times New Roman" panose="02020603050405020304" pitchFamily="18" charset="0"/>
                <a:cs typeface="Times New Roman" panose="02020603050405020304" pitchFamily="18" charset="0"/>
              </a:rPr>
              <a:t>өө</a:t>
            </a:r>
            <a:r>
              <a:rPr lang="ru-RU" dirty="0" err="1">
                <a:latin typeface="Peterburg" pitchFamily="2" charset="0"/>
              </a:rPr>
              <a:t>н</a:t>
            </a:r>
            <a:r>
              <a:rPr lang="ru-RU" dirty="0" err="1">
                <a:latin typeface="Times New Roman" panose="02020603050405020304" pitchFamily="18" charset="0"/>
                <a:cs typeface="Times New Roman" panose="02020603050405020304" pitchFamily="18" charset="0"/>
              </a:rPr>
              <a:t>ү</a:t>
            </a:r>
            <a:r>
              <a:rPr lang="ru-RU" dirty="0">
                <a:latin typeface="Peterburg" pitchFamily="2" charset="0"/>
              </a:rPr>
              <a:t> </a:t>
            </a:r>
            <a:r>
              <a:rPr lang="ru-RU" dirty="0" err="1">
                <a:latin typeface="Peterburg" pitchFamily="2" charset="0"/>
              </a:rPr>
              <a:t>системага</a:t>
            </a:r>
            <a:r>
              <a:rPr lang="ru-RU" dirty="0">
                <a:latin typeface="Peterburg" pitchFamily="2" charset="0"/>
              </a:rPr>
              <a:t> </a:t>
            </a:r>
            <a:r>
              <a:rPr lang="ru-RU" dirty="0" err="1">
                <a:latin typeface="Peterburg" pitchFamily="2" charset="0"/>
              </a:rPr>
              <a:t>келтир</a:t>
            </a:r>
            <a:r>
              <a:rPr lang="ru-RU" dirty="0" err="1">
                <a:latin typeface="Times New Roman" panose="02020603050405020304" pitchFamily="18" charset="0"/>
                <a:cs typeface="Times New Roman" panose="02020603050405020304" pitchFamily="18" charset="0"/>
              </a:rPr>
              <a:t>үү</a:t>
            </a:r>
            <a:r>
              <a:rPr lang="ru-RU" dirty="0" err="1">
                <a:latin typeface="Peterburg" pitchFamily="2" charset="0"/>
              </a:rPr>
              <a:t>,ар</a:t>
            </a:r>
            <a:r>
              <a:rPr lang="ru-RU" dirty="0">
                <a:latin typeface="Peterburg" pitchFamily="2" charset="0"/>
              </a:rPr>
              <a:t> </a:t>
            </a:r>
            <a:r>
              <a:rPr lang="ru-RU" dirty="0" err="1">
                <a:latin typeface="Peterburg" pitchFamily="2" charset="0"/>
              </a:rPr>
              <a:t>тараптуу</a:t>
            </a:r>
            <a:r>
              <a:rPr lang="ru-RU" dirty="0">
                <a:latin typeface="Peterburg" pitchFamily="2" charset="0"/>
              </a:rPr>
              <a:t> </a:t>
            </a:r>
            <a:r>
              <a:rPr lang="ru-RU" dirty="0" err="1">
                <a:latin typeface="Peterburg" pitchFamily="2" charset="0"/>
              </a:rPr>
              <a:t>окутуу,окуучулардын</a:t>
            </a:r>
            <a:r>
              <a:rPr lang="ru-RU" dirty="0">
                <a:latin typeface="Peterburg" pitchFamily="2" charset="0"/>
              </a:rPr>
              <a:t> </a:t>
            </a:r>
            <a:r>
              <a:rPr lang="ru-RU" dirty="0" err="1">
                <a:latin typeface="Peterburg" pitchFamily="2" charset="0"/>
              </a:rPr>
              <a:t>билимин</a:t>
            </a:r>
            <a:r>
              <a:rPr lang="ru-RU" dirty="0">
                <a:latin typeface="Peterburg" pitchFamily="2" charset="0"/>
              </a:rPr>
              <a:t> </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ст</a:t>
            </a:r>
            <a:r>
              <a:rPr lang="ru-RU" dirty="0" err="1">
                <a:latin typeface="Times New Roman" panose="02020603050405020304" pitchFamily="18" charset="0"/>
                <a:cs typeface="Times New Roman" panose="02020603050405020304" pitchFamily="18" charset="0"/>
              </a:rPr>
              <a:t>ү</a:t>
            </a:r>
            <a:r>
              <a:rPr lang="ru-RU" dirty="0" err="1">
                <a:latin typeface="Peterburg" pitchFamily="2" charset="0"/>
              </a:rPr>
              <a:t>р</a:t>
            </a:r>
            <a:r>
              <a:rPr lang="ru-RU" dirty="0" err="1">
                <a:latin typeface="Times New Roman" panose="02020603050405020304" pitchFamily="18" charset="0"/>
                <a:cs typeface="Times New Roman" panose="02020603050405020304" pitchFamily="18" charset="0"/>
              </a:rPr>
              <a:t>үү</a:t>
            </a:r>
            <a:r>
              <a:rPr lang="ru-RU" dirty="0">
                <a:latin typeface="Peterburg" pitchFamily="2" charset="0"/>
              </a:rPr>
              <a:t>.</a:t>
            </a:r>
          </a:p>
          <a:p>
            <a:r>
              <a:rPr lang="ru-RU" dirty="0" err="1">
                <a:latin typeface="Peterburg" pitchFamily="2" charset="0"/>
              </a:rPr>
              <a:t>Жа</a:t>
            </a:r>
            <a:r>
              <a:rPr lang="ru-RU" dirty="0" err="1">
                <a:latin typeface="Times New Roman" panose="02020603050405020304" pitchFamily="18" charset="0"/>
                <a:cs typeface="Times New Roman" panose="02020603050405020304" pitchFamily="18" charset="0"/>
              </a:rPr>
              <a:t>ӊ</a:t>
            </a:r>
            <a:r>
              <a:rPr lang="ru-RU" dirty="0" err="1">
                <a:latin typeface="Peterburg" pitchFamily="2" charset="0"/>
              </a:rPr>
              <a:t>ы</a:t>
            </a:r>
            <a:r>
              <a:rPr lang="ru-RU" dirty="0">
                <a:latin typeface="Peterburg" pitchFamily="2" charset="0"/>
              </a:rPr>
              <a:t> </a:t>
            </a:r>
            <a:r>
              <a:rPr lang="ru-RU" dirty="0" err="1">
                <a:latin typeface="Peterburg" pitchFamily="2" charset="0"/>
              </a:rPr>
              <a:t>окуу</a:t>
            </a:r>
            <a:r>
              <a:rPr lang="ru-RU" dirty="0">
                <a:latin typeface="Peterburg" pitchFamily="2" charset="0"/>
              </a:rPr>
              <a:t> </a:t>
            </a:r>
            <a:r>
              <a:rPr lang="ru-RU" dirty="0" err="1">
                <a:latin typeface="Peterburg" pitchFamily="2" charset="0"/>
              </a:rPr>
              <a:t>жылына</a:t>
            </a:r>
            <a:r>
              <a:rPr lang="ru-RU" dirty="0">
                <a:latin typeface="Peterburg" pitchFamily="2" charset="0"/>
              </a:rPr>
              <a:t> резерв </a:t>
            </a:r>
            <a:r>
              <a:rPr lang="ru-RU" dirty="0" err="1">
                <a:latin typeface="Peterburg" pitchFamily="2" charset="0"/>
              </a:rPr>
              <a:t>окуучулар</a:t>
            </a:r>
            <a:r>
              <a:rPr lang="ru-RU" dirty="0">
                <a:latin typeface="Peterburg" pitchFamily="2" charset="0"/>
              </a:rPr>
              <a:t> </a:t>
            </a:r>
            <a:r>
              <a:rPr lang="ru-RU" dirty="0" err="1">
                <a:latin typeface="Peterburg" pitchFamily="2" charset="0"/>
              </a:rPr>
              <a:t>менен</a:t>
            </a:r>
            <a:r>
              <a:rPr lang="ru-RU" dirty="0">
                <a:latin typeface="Peterburg" pitchFamily="2" charset="0"/>
              </a:rPr>
              <a:t> </a:t>
            </a:r>
            <a:r>
              <a:rPr lang="ru-RU" dirty="0" err="1">
                <a:latin typeface="Peterburg" pitchFamily="2" charset="0"/>
              </a:rPr>
              <a:t>иш</a:t>
            </a:r>
            <a:r>
              <a:rPr lang="ru-RU" dirty="0">
                <a:latin typeface="Peterburg" pitchFamily="2" charset="0"/>
              </a:rPr>
              <a:t> </a:t>
            </a:r>
            <a:r>
              <a:rPr lang="ru-RU" dirty="0" err="1">
                <a:latin typeface="Peterburg" pitchFamily="2" charset="0"/>
              </a:rPr>
              <a:t>алып</a:t>
            </a:r>
            <a:r>
              <a:rPr lang="ru-RU" dirty="0">
                <a:latin typeface="Peterburg" pitchFamily="2" charset="0"/>
              </a:rPr>
              <a:t> </a:t>
            </a:r>
            <a:r>
              <a:rPr lang="ru-RU" dirty="0" err="1">
                <a:latin typeface="Peterburg" pitchFamily="2" charset="0"/>
              </a:rPr>
              <a:t>баруу</a:t>
            </a:r>
            <a:r>
              <a:rPr lang="ru-RU" dirty="0">
                <a:latin typeface="Peterburg" pitchFamily="2" charset="0"/>
              </a:rPr>
              <a:t> предметник </a:t>
            </a:r>
            <a:r>
              <a:rPr lang="ru-RU" dirty="0" err="1">
                <a:latin typeface="Peterburg" pitchFamily="2" charset="0"/>
              </a:rPr>
              <a:t>мугалимдерге</a:t>
            </a:r>
            <a:r>
              <a:rPr lang="ru-RU" dirty="0">
                <a:latin typeface="Peterburg" pitchFamily="2" charset="0"/>
              </a:rPr>
              <a:t> </a:t>
            </a:r>
            <a:r>
              <a:rPr lang="ru-RU" dirty="0" err="1">
                <a:latin typeface="Peterburg" pitchFamily="2" charset="0"/>
              </a:rPr>
              <a:t>милдеттендирилди</a:t>
            </a:r>
            <a:r>
              <a:rPr lang="ru-RU" dirty="0"/>
              <a:t>.</a:t>
            </a:r>
          </a:p>
          <a:p>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71172E7-2E90-4D79-8CEF-ED5D2FD8C6AB}"/>
              </a:ext>
            </a:extLst>
          </p:cNvPr>
          <p:cNvSpPr>
            <a:spLocks noGrp="1"/>
          </p:cNvSpPr>
          <p:nvPr>
            <p:ph type="title"/>
          </p:nvPr>
        </p:nvSpPr>
        <p:spPr/>
        <p:txBody>
          <a:bodyPr/>
          <a:lstStyle/>
          <a:p>
            <a:endParaRPr lang="ru-RU" dirty="0"/>
          </a:p>
        </p:txBody>
      </p:sp>
      <p:pic>
        <p:nvPicPr>
          <p:cNvPr id="5" name="Рисунок 4">
            <a:extLst>
              <a:ext uri="{FF2B5EF4-FFF2-40B4-BE49-F238E27FC236}">
                <a16:creationId xmlns="" xmlns:a16="http://schemas.microsoft.com/office/drawing/2014/main" id="{AFFBC44B-D399-47E5-BF54-1BE577674443}"/>
              </a:ext>
            </a:extLst>
          </p:cNvPr>
          <p:cNvPicPr>
            <a:picLocks noChangeAspect="1"/>
          </p:cNvPicPr>
          <p:nvPr/>
        </p:nvPicPr>
        <p:blipFill>
          <a:blip r:embed="rId2" cstate="print"/>
          <a:stretch>
            <a:fillRect/>
          </a:stretch>
        </p:blipFill>
        <p:spPr>
          <a:xfrm>
            <a:off x="3834643" y="3140968"/>
            <a:ext cx="5076056" cy="3600400"/>
          </a:xfrm>
          <a:prstGeom prst="rect">
            <a:avLst/>
          </a:prstGeom>
        </p:spPr>
      </p:pic>
      <p:sp>
        <p:nvSpPr>
          <p:cNvPr id="6" name="Содержимое 5"/>
          <p:cNvSpPr>
            <a:spLocks noGrp="1"/>
          </p:cNvSpPr>
          <p:nvPr>
            <p:ph sz="quarter" idx="1"/>
          </p:nvPr>
        </p:nvSpPr>
        <p:spPr/>
        <p:txBody>
          <a:bodyPr/>
          <a:lstStyle/>
          <a:p>
            <a:endParaRPr lang="ru-RU"/>
          </a:p>
        </p:txBody>
      </p:sp>
      <p:pic>
        <p:nvPicPr>
          <p:cNvPr id="3074" name="Picture 2"/>
          <p:cNvPicPr>
            <a:picLocks noChangeAspect="1" noChangeArrowheads="1"/>
          </p:cNvPicPr>
          <p:nvPr/>
        </p:nvPicPr>
        <p:blipFill>
          <a:blip r:embed="rId3" cstate="print"/>
          <a:srcRect/>
          <a:stretch>
            <a:fillRect/>
          </a:stretch>
        </p:blipFill>
        <p:spPr bwMode="auto">
          <a:xfrm>
            <a:off x="0" y="0"/>
            <a:ext cx="9144000" cy="12192000"/>
          </a:xfrm>
          <a:prstGeom prst="rect">
            <a:avLst/>
          </a:prstGeom>
          <a:noFill/>
          <a:ln w="9525">
            <a:noFill/>
            <a:miter lim="800000"/>
            <a:headEnd/>
            <a:tailEnd/>
          </a:ln>
        </p:spPr>
      </p:pic>
    </p:spTree>
    <p:extLst>
      <p:ext uri="{BB962C8B-B14F-4D97-AF65-F5344CB8AC3E}">
        <p14:creationId xmlns="" xmlns:p14="http://schemas.microsoft.com/office/powerpoint/2010/main" val="3111232824"/>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925929"/>
            <a:ext cx="3851920" cy="4932071"/>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347864" y="0"/>
            <a:ext cx="5796136" cy="4582523"/>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4211960" y="3717032"/>
            <a:ext cx="4932040" cy="3514889"/>
          </a:xfrm>
          <a:prstGeom prst="rect">
            <a:avLst/>
          </a:prstGeom>
          <a:noFill/>
          <a:ln w="9525">
            <a:noFill/>
            <a:miter lim="800000"/>
            <a:headEnd/>
            <a:tailEnd/>
          </a:ln>
        </p:spPr>
      </p:pic>
    </p:spTree>
    <p:extLst>
      <p:ext uri="{BB962C8B-B14F-4D97-AF65-F5344CB8AC3E}">
        <p14:creationId xmlns="" xmlns:p14="http://schemas.microsoft.com/office/powerpoint/2010/main" val="3322733862"/>
      </p:ext>
    </p:extLst>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23527" y="0"/>
            <a:ext cx="4244085" cy="3573016"/>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572000" y="3426149"/>
            <a:ext cx="4572000" cy="3171203"/>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0" y="2564904"/>
            <a:ext cx="2048594" cy="4097188"/>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1979712" y="2708920"/>
            <a:ext cx="3001251" cy="4149080"/>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4073732" y="1"/>
            <a:ext cx="5323183" cy="2996952"/>
          </a:xfrm>
          <a:prstGeom prst="rect">
            <a:avLst/>
          </a:prstGeom>
          <a:noFill/>
          <a:ln w="9525">
            <a:noFill/>
            <a:miter lim="800000"/>
            <a:headEnd/>
            <a:tailEnd/>
          </a:ln>
        </p:spPr>
      </p:pic>
    </p:spTree>
    <p:extLst>
      <p:ext uri="{BB962C8B-B14F-4D97-AF65-F5344CB8AC3E}">
        <p14:creationId xmlns="" xmlns:p14="http://schemas.microsoft.com/office/powerpoint/2010/main" val="280878443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cstate="print"/>
          <a:srcRect/>
          <a:stretch>
            <a:fillRect/>
          </a:stretch>
        </p:blipFill>
        <p:spPr bwMode="auto">
          <a:xfrm>
            <a:off x="0" y="-1"/>
            <a:ext cx="5508104" cy="3276647"/>
          </a:xfrm>
          <a:prstGeom prst="rect">
            <a:avLst/>
          </a:prstGeom>
          <a:noFill/>
          <a:ln w="9525">
            <a:noFill/>
            <a:miter lim="800000"/>
            <a:headEnd/>
            <a:tailEnd/>
          </a:ln>
        </p:spPr>
      </p:pic>
      <p:pic>
        <p:nvPicPr>
          <p:cNvPr id="6151" name="Picture 7"/>
          <p:cNvPicPr>
            <a:picLocks noChangeAspect="1" noChangeArrowheads="1"/>
          </p:cNvPicPr>
          <p:nvPr/>
        </p:nvPicPr>
        <p:blipFill>
          <a:blip r:embed="rId3" cstate="print"/>
          <a:srcRect/>
          <a:stretch>
            <a:fillRect/>
          </a:stretch>
        </p:blipFill>
        <p:spPr bwMode="auto">
          <a:xfrm>
            <a:off x="251520" y="2636912"/>
            <a:ext cx="3157196" cy="4221088"/>
          </a:xfrm>
          <a:prstGeom prst="rect">
            <a:avLst/>
          </a:prstGeom>
          <a:noFill/>
          <a:ln w="9525">
            <a:noFill/>
            <a:miter lim="800000"/>
            <a:headEnd/>
            <a:tailEnd/>
          </a:ln>
        </p:spPr>
      </p:pic>
      <p:pic>
        <p:nvPicPr>
          <p:cNvPr id="6152" name="Picture 8"/>
          <p:cNvPicPr>
            <a:picLocks noChangeAspect="1" noChangeArrowheads="1"/>
          </p:cNvPicPr>
          <p:nvPr/>
        </p:nvPicPr>
        <p:blipFill>
          <a:blip r:embed="rId4" cstate="print"/>
          <a:srcRect/>
          <a:stretch>
            <a:fillRect/>
          </a:stretch>
        </p:blipFill>
        <p:spPr bwMode="auto">
          <a:xfrm>
            <a:off x="1979712" y="4117869"/>
            <a:ext cx="3784952" cy="2740131"/>
          </a:xfrm>
          <a:prstGeom prst="rect">
            <a:avLst/>
          </a:prstGeom>
          <a:noFill/>
          <a:ln w="9525">
            <a:noFill/>
            <a:miter lim="800000"/>
            <a:headEnd/>
            <a:tailEnd/>
          </a:ln>
        </p:spPr>
      </p:pic>
      <p:pic>
        <p:nvPicPr>
          <p:cNvPr id="6154" name="Picture 10"/>
          <p:cNvPicPr>
            <a:picLocks noChangeAspect="1" noChangeArrowheads="1"/>
          </p:cNvPicPr>
          <p:nvPr/>
        </p:nvPicPr>
        <p:blipFill>
          <a:blip r:embed="rId5" cstate="print"/>
          <a:srcRect/>
          <a:stretch>
            <a:fillRect/>
          </a:stretch>
        </p:blipFill>
        <p:spPr bwMode="auto">
          <a:xfrm>
            <a:off x="5714659" y="41920"/>
            <a:ext cx="3429341" cy="6816080"/>
          </a:xfrm>
          <a:prstGeom prst="rect">
            <a:avLst/>
          </a:prstGeom>
          <a:noFill/>
          <a:ln w="9525">
            <a:noFill/>
            <a:miter lim="800000"/>
            <a:headEnd/>
            <a:tailEnd/>
          </a:ln>
        </p:spPr>
      </p:pic>
    </p:spTree>
    <p:extLst>
      <p:ext uri="{BB962C8B-B14F-4D97-AF65-F5344CB8AC3E}">
        <p14:creationId xmlns="" xmlns:p14="http://schemas.microsoft.com/office/powerpoint/2010/main" val="2171980164"/>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76672"/>
            <a:ext cx="7025208" cy="5594394"/>
          </a:xfrm>
        </p:spPr>
        <p:txBody>
          <a:bodyPr>
            <a:normAutofit fontScale="90000"/>
          </a:bodyPr>
          <a:lstStyle/>
          <a:p>
            <a:r>
              <a:rPr lang="ru-RU" dirty="0"/>
              <a:t> </a:t>
            </a:r>
            <a:r>
              <a:rPr lang="kk-KZ" b="1" dirty="0" smtClean="0"/>
              <a:t>2021-2022- окуу жылынын 3-чейреги  46 окуу күнүн түздү. Чейрек башында окуучу саны 308 окуучу болса, чейрек аягында 309 окучуу  окууду. Чейрек ичинде 2 окуучу  7-класска келди, 1-класстын  1  окуучусу кетти.Даярдоо классында 45 окуучу окуйт. Мектеп боюнча  кыздар саны  чейрек  башында 150, чейрек аягында 151ни түздү.Билим  сапаты 2-11-класстарда 51,3%, 10-11-класстарда 48,6 %, 5-9 класстарда 47,3 %,2-4 класстарда 597% ти </a:t>
            </a:r>
            <a:r>
              <a:rPr lang="kk-KZ" b="1" dirty="0" smtClean="0"/>
              <a:t>түздү.  </a:t>
            </a:r>
            <a:endParaRPr lang="ru-RU" dirty="0"/>
          </a:p>
        </p:txBody>
      </p:sp>
      <p:sp>
        <p:nvSpPr>
          <p:cNvPr id="3" name="Содержимое 2"/>
          <p:cNvSpPr>
            <a:spLocks noGrp="1"/>
          </p:cNvSpPr>
          <p:nvPr>
            <p:ph sz="quarter" idx="1"/>
          </p:nvPr>
        </p:nvSpPr>
        <p:spPr>
          <a:xfrm>
            <a:off x="457200" y="2357430"/>
            <a:ext cx="7467600" cy="4116522"/>
          </a:xfrm>
        </p:spPr>
        <p:txBody>
          <a:bodyPr>
            <a:normAutofit/>
          </a:bodyPr>
          <a:lstStyle/>
          <a:p>
            <a:r>
              <a:rPr lang="ru-RU" dirty="0" smtClean="0"/>
              <a:t> </a:t>
            </a:r>
            <a:endParaRPr lang="ru-RU" dirty="0">
              <a:latin typeface="Peterburg" pitchFamily="2" charset="0"/>
            </a:endParaRPr>
          </a:p>
        </p:txBody>
      </p:sp>
    </p:spTree>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225404"/>
          </a:xfrm>
        </p:spPr>
        <p:txBody>
          <a:bodyPr>
            <a:normAutofit fontScale="90000"/>
          </a:bodyPr>
          <a:lstStyle/>
          <a:p>
            <a:endParaRPr lang="ru-RU" dirty="0"/>
          </a:p>
        </p:txBody>
      </p:sp>
      <p:sp>
        <p:nvSpPr>
          <p:cNvPr id="3" name="Содержимое 2"/>
          <p:cNvSpPr>
            <a:spLocks noGrp="1"/>
          </p:cNvSpPr>
          <p:nvPr>
            <p:ph sz="quarter" idx="1"/>
          </p:nvPr>
        </p:nvSpPr>
        <p:spPr>
          <a:xfrm>
            <a:off x="457200" y="500042"/>
            <a:ext cx="7467600" cy="5973910"/>
          </a:xfrm>
        </p:spPr>
        <p:txBody>
          <a:bodyPr/>
          <a:lstStyle/>
          <a:p>
            <a:r>
              <a:rPr lang="ru-RU" dirty="0" err="1">
                <a:latin typeface="Peterburg" pitchFamily="2" charset="0"/>
              </a:rPr>
              <a:t>Жыл</a:t>
            </a:r>
            <a:r>
              <a:rPr lang="ru-RU" dirty="0">
                <a:latin typeface="Peterburg" pitchFamily="2" charset="0"/>
              </a:rPr>
              <a:t> бою </a:t>
            </a:r>
            <a:r>
              <a:rPr lang="ru-RU" dirty="0" err="1">
                <a:latin typeface="Peterburg" pitchFamily="2" charset="0"/>
              </a:rPr>
              <a:t>окуу</a:t>
            </a:r>
            <a:r>
              <a:rPr lang="ru-RU" dirty="0">
                <a:latin typeface="Peterburg" pitchFamily="2" charset="0"/>
              </a:rPr>
              <a:t> </a:t>
            </a:r>
            <a:r>
              <a:rPr lang="ru-RU" dirty="0" err="1">
                <a:latin typeface="Peterburg" pitchFamily="2" charset="0"/>
              </a:rPr>
              <a:t>тарбия</a:t>
            </a:r>
            <a:r>
              <a:rPr lang="ru-RU" dirty="0">
                <a:latin typeface="Peterburg" pitchFamily="2" charset="0"/>
              </a:rPr>
              <a:t> </a:t>
            </a:r>
            <a:r>
              <a:rPr lang="ru-RU" dirty="0" err="1">
                <a:latin typeface="Peterburg" pitchFamily="2" charset="0"/>
              </a:rPr>
              <a:t>процессин</a:t>
            </a:r>
            <a:r>
              <a:rPr lang="ru-RU" dirty="0">
                <a:latin typeface="Peterburg" pitchFamily="2" charset="0"/>
              </a:rPr>
              <a:t> </a:t>
            </a:r>
            <a:r>
              <a:rPr lang="ru-RU" dirty="0" err="1">
                <a:latin typeface="Peterburg" pitchFamily="2" charset="0"/>
              </a:rPr>
              <a:t>к</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з</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м</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лд</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п,системд</a:t>
            </a:r>
            <a:r>
              <a:rPr lang="ru-RU" dirty="0" err="1">
                <a:latin typeface="Times New Roman" panose="02020603050405020304" pitchFamily="18" charset="0"/>
                <a:cs typeface="Times New Roman" panose="02020603050405020304" pitchFamily="18" charset="0"/>
              </a:rPr>
              <a:t>үү</a:t>
            </a:r>
            <a:r>
              <a:rPr lang="ru-RU" dirty="0">
                <a:latin typeface="Peterburg" pitchFamily="2" charset="0"/>
              </a:rPr>
              <a:t> </a:t>
            </a:r>
            <a:r>
              <a:rPr lang="ru-RU" dirty="0" err="1">
                <a:latin typeface="Peterburg" pitchFamily="2" charset="0"/>
              </a:rPr>
              <a:t>т</a:t>
            </a:r>
            <a:r>
              <a:rPr lang="ru-RU" dirty="0" err="1">
                <a:latin typeface="Times New Roman" panose="02020603050405020304" pitchFamily="18" charset="0"/>
                <a:cs typeface="Times New Roman" panose="02020603050405020304" pitchFamily="18" charset="0"/>
              </a:rPr>
              <a:t>ү</a:t>
            </a:r>
            <a:r>
              <a:rPr lang="ru-RU" dirty="0" err="1">
                <a:latin typeface="Peterburg" pitchFamily="2" charset="0"/>
              </a:rPr>
              <a:t>рд</a:t>
            </a:r>
            <a:r>
              <a:rPr lang="ru-RU" dirty="0" err="1">
                <a:latin typeface="Times New Roman" panose="02020603050405020304" pitchFamily="18" charset="0"/>
                <a:cs typeface="Times New Roman" panose="02020603050405020304" pitchFamily="18" charset="0"/>
              </a:rPr>
              <a:t>ө</a:t>
            </a:r>
            <a:r>
              <a:rPr lang="ru-RU" dirty="0">
                <a:latin typeface="Peterburg" pitchFamily="2" charset="0"/>
              </a:rPr>
              <a:t> </a:t>
            </a:r>
            <a:r>
              <a:rPr lang="ru-RU" dirty="0" err="1">
                <a:latin typeface="Peterburg" pitchFamily="2" charset="0"/>
              </a:rPr>
              <a:t>чейректик,жылдык</a:t>
            </a:r>
            <a:r>
              <a:rPr lang="ru-RU" dirty="0">
                <a:latin typeface="Peterburg" pitchFamily="2" charset="0"/>
              </a:rPr>
              <a:t> </a:t>
            </a:r>
            <a:r>
              <a:rPr lang="ru-RU" dirty="0" err="1">
                <a:latin typeface="Peterburg" pitchFamily="2" charset="0"/>
              </a:rPr>
              <a:t>иштер,административдик</a:t>
            </a:r>
            <a:r>
              <a:rPr lang="ru-RU" dirty="0">
                <a:latin typeface="Peterburg" pitchFamily="2" charset="0"/>
              </a:rPr>
              <a:t> </a:t>
            </a:r>
            <a:r>
              <a:rPr lang="ru-RU" dirty="0" err="1">
                <a:latin typeface="Peterburg" pitchFamily="2" charset="0"/>
              </a:rPr>
              <a:t>срездер</a:t>
            </a:r>
            <a:r>
              <a:rPr lang="ru-RU" dirty="0">
                <a:latin typeface="Peterburg" pitchFamily="2" charset="0"/>
              </a:rPr>
              <a:t> </a:t>
            </a:r>
            <a:r>
              <a:rPr lang="ru-RU" dirty="0" err="1">
                <a:latin typeface="Peterburg" pitchFamily="2" charset="0"/>
              </a:rPr>
              <a:t>алынып,предметтик</a:t>
            </a:r>
            <a:r>
              <a:rPr lang="ru-RU" dirty="0">
                <a:latin typeface="Peterburg" pitchFamily="2" charset="0"/>
              </a:rPr>
              <a:t> </a:t>
            </a:r>
            <a:r>
              <a:rPr lang="ru-RU" dirty="0" err="1">
                <a:latin typeface="Peterburg" pitchFamily="2" charset="0"/>
              </a:rPr>
              <a:t>олимпиада,УТБ,ЖРТга</a:t>
            </a:r>
            <a:r>
              <a:rPr lang="ru-RU" dirty="0">
                <a:latin typeface="Peterburg" pitchFamily="2" charset="0"/>
              </a:rPr>
              <a:t> </a:t>
            </a:r>
            <a:r>
              <a:rPr lang="ru-RU" dirty="0" err="1">
                <a:latin typeface="Peterburg" pitchFamily="2" charset="0"/>
              </a:rPr>
              <a:t>катышып</a:t>
            </a:r>
            <a:r>
              <a:rPr lang="ru-RU" dirty="0">
                <a:latin typeface="Peterburg" pitchFamily="2" charset="0"/>
              </a:rPr>
              <a:t>   </a:t>
            </a:r>
            <a:r>
              <a:rPr lang="ru-RU" dirty="0" err="1">
                <a:latin typeface="Peterburg" pitchFamily="2" charset="0"/>
              </a:rPr>
              <a:t>окуучулардын</a:t>
            </a:r>
            <a:r>
              <a:rPr lang="ru-RU" dirty="0">
                <a:latin typeface="Peterburg" pitchFamily="2" charset="0"/>
              </a:rPr>
              <a:t> </a:t>
            </a:r>
            <a:r>
              <a:rPr lang="ru-RU" dirty="0" err="1">
                <a:latin typeface="Peterburg" pitchFamily="2" charset="0"/>
              </a:rPr>
              <a:t>билим</a:t>
            </a:r>
            <a:r>
              <a:rPr lang="ru-RU" dirty="0">
                <a:latin typeface="Peterburg" pitchFamily="2" charset="0"/>
              </a:rPr>
              <a:t> </a:t>
            </a:r>
            <a:r>
              <a:rPr lang="ru-RU" dirty="0" err="1">
                <a:latin typeface="Peterburg" pitchFamily="2" charset="0"/>
              </a:rPr>
              <a:t>сапаты</a:t>
            </a:r>
            <a:r>
              <a:rPr lang="ru-RU" dirty="0">
                <a:latin typeface="Peterburg" pitchFamily="2" charset="0"/>
              </a:rPr>
              <a:t> </a:t>
            </a:r>
            <a:r>
              <a:rPr lang="ru-RU" dirty="0" err="1">
                <a:latin typeface="Peterburg" pitchFamily="2" charset="0"/>
              </a:rPr>
              <a:t>аныкталды</a:t>
            </a:r>
            <a:r>
              <a:rPr lang="ru-RU" dirty="0">
                <a:latin typeface="Peterburg" pitchFamily="2" charset="0"/>
              </a:rPr>
              <a:t>.</a:t>
            </a:r>
          </a:p>
          <a:p>
            <a:r>
              <a:rPr lang="ru-RU" dirty="0">
                <a:latin typeface="Peterburg" pitchFamily="2" charset="0"/>
              </a:rPr>
              <a:t>МОИН </a:t>
            </a:r>
            <a:r>
              <a:rPr lang="ru-RU" dirty="0" err="1">
                <a:latin typeface="Peterburg" pitchFamily="2" charset="0"/>
              </a:rPr>
              <a:t>тарабынан</a:t>
            </a:r>
            <a:r>
              <a:rPr lang="ru-RU" dirty="0">
                <a:latin typeface="Peterburg" pitchFamily="2" charset="0"/>
              </a:rPr>
              <a:t> </a:t>
            </a:r>
            <a:r>
              <a:rPr lang="ru-RU" dirty="0" err="1">
                <a:latin typeface="Peterburg" pitchFamily="2" charset="0"/>
              </a:rPr>
              <a:t>бекитилген</a:t>
            </a:r>
            <a:r>
              <a:rPr lang="ru-RU" dirty="0">
                <a:latin typeface="Peterburg" pitchFamily="2" charset="0"/>
              </a:rPr>
              <a:t> </a:t>
            </a:r>
            <a:r>
              <a:rPr lang="ru-RU" dirty="0" err="1">
                <a:latin typeface="Peterburg" pitchFamily="2" charset="0"/>
              </a:rPr>
              <a:t>базистик</a:t>
            </a:r>
            <a:r>
              <a:rPr lang="ru-RU" dirty="0">
                <a:latin typeface="Peterburg" pitchFamily="2" charset="0"/>
              </a:rPr>
              <a:t> </a:t>
            </a:r>
            <a:r>
              <a:rPr lang="ru-RU" dirty="0" err="1">
                <a:latin typeface="Peterburg" pitchFamily="2" charset="0"/>
              </a:rPr>
              <a:t>планда</a:t>
            </a:r>
            <a:r>
              <a:rPr lang="ru-RU" dirty="0">
                <a:latin typeface="Peterburg" pitchFamily="2" charset="0"/>
              </a:rPr>
              <a:t> 8-класста химия,5-класста </a:t>
            </a:r>
            <a:r>
              <a:rPr lang="ru-RU" dirty="0" err="1">
                <a:latin typeface="Peterburg" pitchFamily="2" charset="0"/>
              </a:rPr>
              <a:t>орус</a:t>
            </a:r>
            <a:r>
              <a:rPr lang="ru-RU" dirty="0">
                <a:latin typeface="Peterburg" pitchFamily="2" charset="0"/>
              </a:rPr>
              <a:t> тили </a:t>
            </a:r>
            <a:r>
              <a:rPr lang="ru-RU" dirty="0" err="1">
                <a:latin typeface="Peterburg" pitchFamily="2" charset="0"/>
              </a:rPr>
              <a:t>сабактарынан</a:t>
            </a:r>
            <a:r>
              <a:rPr lang="ru-RU" dirty="0">
                <a:latin typeface="Peterburg" pitchFamily="2" charset="0"/>
              </a:rPr>
              <a:t> 1 </a:t>
            </a:r>
            <a:r>
              <a:rPr lang="ru-RU" dirty="0" err="1">
                <a:latin typeface="Peterburg" pitchFamily="2" charset="0"/>
              </a:rPr>
              <a:t>сааттан</a:t>
            </a:r>
            <a:r>
              <a:rPr lang="ru-RU" dirty="0">
                <a:latin typeface="Peterburg" pitchFamily="2" charset="0"/>
              </a:rPr>
              <a:t> </a:t>
            </a:r>
            <a:r>
              <a:rPr lang="ru-RU" dirty="0" err="1">
                <a:latin typeface="Peterburg" pitchFamily="2" charset="0"/>
              </a:rPr>
              <a:t>мектеп</a:t>
            </a:r>
            <a:r>
              <a:rPr lang="ru-RU" dirty="0">
                <a:latin typeface="Peterburg" pitchFamily="2" charset="0"/>
              </a:rPr>
              <a:t> </a:t>
            </a:r>
            <a:r>
              <a:rPr lang="ru-RU" dirty="0" err="1">
                <a:latin typeface="Peterburg" pitchFamily="2" charset="0"/>
              </a:rPr>
              <a:t>компонентти</a:t>
            </a:r>
            <a:r>
              <a:rPr lang="ru-RU" dirty="0">
                <a:latin typeface="Peterburg" pitchFamily="2" charset="0"/>
              </a:rPr>
              <a:t> </a:t>
            </a:r>
            <a:r>
              <a:rPr lang="ru-RU" dirty="0" err="1">
                <a:latin typeface="Peterburg" pitchFamily="2" charset="0"/>
              </a:rPr>
              <a:t>берилген</a:t>
            </a:r>
            <a:r>
              <a:rPr lang="ru-RU" dirty="0">
                <a:latin typeface="Peterburg" pitchFamily="2" charset="0"/>
              </a:rPr>
              <a:t>.</a:t>
            </a:r>
          </a:p>
          <a:p>
            <a:r>
              <a:rPr lang="ru-RU" dirty="0" err="1">
                <a:latin typeface="Peterburg" pitchFamily="2" charset="0"/>
              </a:rPr>
              <a:t>Мектеп</a:t>
            </a:r>
            <a:r>
              <a:rPr lang="ru-RU" dirty="0">
                <a:latin typeface="Peterburg" pitchFamily="2" charset="0"/>
              </a:rPr>
              <a:t> </a:t>
            </a:r>
            <a:r>
              <a:rPr lang="ru-RU" dirty="0" err="1">
                <a:latin typeface="Peterburg" pitchFamily="2" charset="0"/>
              </a:rPr>
              <a:t>компонентти</a:t>
            </a:r>
            <a:r>
              <a:rPr lang="ru-RU" dirty="0">
                <a:latin typeface="Peterburg" pitchFamily="2" charset="0"/>
              </a:rPr>
              <a:t> </a:t>
            </a:r>
            <a:r>
              <a:rPr lang="ru-RU" dirty="0" err="1">
                <a:latin typeface="Peterburg" pitchFamily="2" charset="0"/>
              </a:rPr>
              <a:t>тере</a:t>
            </a:r>
            <a:r>
              <a:rPr lang="ru-RU" dirty="0" err="1">
                <a:latin typeface="Times New Roman" panose="02020603050405020304" pitchFamily="18" charset="0"/>
                <a:cs typeface="Times New Roman" panose="02020603050405020304" pitchFamily="18" charset="0"/>
              </a:rPr>
              <a:t>ӊ</a:t>
            </a:r>
            <a:r>
              <a:rPr lang="ru-RU" dirty="0" err="1">
                <a:latin typeface="Peterburg" pitchFamily="2" charset="0"/>
              </a:rPr>
              <a:t>детип</a:t>
            </a:r>
            <a:r>
              <a:rPr lang="ru-RU" dirty="0">
                <a:latin typeface="Peterburg" pitchFamily="2" charset="0"/>
              </a:rPr>
              <a:t> </a:t>
            </a:r>
            <a:r>
              <a:rPr lang="ru-RU" dirty="0" err="1">
                <a:latin typeface="Peterburg" pitchFamily="2" charset="0"/>
              </a:rPr>
              <a:t>билим</a:t>
            </a:r>
            <a:r>
              <a:rPr lang="ru-RU" dirty="0">
                <a:latin typeface="Peterburg" pitchFamily="2" charset="0"/>
              </a:rPr>
              <a:t> </a:t>
            </a:r>
            <a:r>
              <a:rPr lang="ru-RU" dirty="0" err="1">
                <a:latin typeface="Peterburg" pitchFamily="2" charset="0"/>
              </a:rPr>
              <a:t>алууга</a:t>
            </a:r>
            <a:r>
              <a:rPr lang="ru-RU" dirty="0">
                <a:latin typeface="Peterburg" pitchFamily="2" charset="0"/>
              </a:rPr>
              <a:t> </a:t>
            </a:r>
            <a:r>
              <a:rPr lang="ru-RU" dirty="0" err="1">
                <a:latin typeface="Peterburg" pitchFamily="2" charset="0"/>
              </a:rPr>
              <a:t>шарт</a:t>
            </a:r>
            <a:r>
              <a:rPr lang="ru-RU" dirty="0">
                <a:latin typeface="Peterburg" pitchFamily="2" charset="0"/>
              </a:rPr>
              <a:t> </a:t>
            </a:r>
            <a:r>
              <a:rPr lang="ru-RU" dirty="0" err="1">
                <a:latin typeface="Peterburg" pitchFamily="2" charset="0"/>
              </a:rPr>
              <a:t>т</a:t>
            </a:r>
            <a:r>
              <a:rPr lang="ru-RU" dirty="0" err="1">
                <a:latin typeface="Times New Roman" panose="02020603050405020304" pitchFamily="18" charset="0"/>
                <a:cs typeface="Times New Roman" panose="02020603050405020304" pitchFamily="18" charset="0"/>
              </a:rPr>
              <a:t>ү</a:t>
            </a:r>
            <a:r>
              <a:rPr lang="ru-RU" dirty="0" err="1">
                <a:latin typeface="Peterburg" pitchFamily="2" charset="0"/>
              </a:rPr>
              <a:t>з</a:t>
            </a:r>
            <a:r>
              <a:rPr lang="ru-RU" dirty="0" err="1">
                <a:latin typeface="Times New Roman" panose="02020603050405020304" pitchFamily="18" charset="0"/>
                <a:cs typeface="Times New Roman" panose="02020603050405020304" pitchFamily="18" charset="0"/>
              </a:rPr>
              <a:t>ө</a:t>
            </a:r>
            <a:r>
              <a:rPr lang="ru-RU" dirty="0" err="1">
                <a:latin typeface="Peterburg" pitchFamily="2" charset="0"/>
              </a:rPr>
              <a:t>т</a:t>
            </a:r>
            <a:r>
              <a:rPr lang="ru-RU" dirty="0">
                <a:latin typeface="Peterburg" pitchFamily="2" charset="0"/>
              </a:rPr>
              <a:t>.</a:t>
            </a:r>
          </a:p>
          <a:p>
            <a:endParaRPr lang="ru-RU" dirty="0"/>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68346"/>
          </a:xfrm>
        </p:spPr>
        <p:txBody>
          <a:bodyPr>
            <a:normAutofit fontScale="90000"/>
          </a:bodyPr>
          <a:lstStyle/>
          <a:p>
            <a:pPr algn="ctr"/>
            <a:r>
              <a:rPr lang="kk-KZ" dirty="0" smtClean="0">
                <a:solidFill>
                  <a:srgbClr val="FF0000"/>
                </a:solidFill>
                <a:latin typeface="A97_Oktom_Times" pitchFamily="18" charset="0"/>
              </a:rPr>
              <a:t>№ 46 “Багы-Шамал” жалпы орто билим берүүчү мектеби</a:t>
            </a:r>
            <a:endParaRPr lang="ru-RU" dirty="0">
              <a:solidFill>
                <a:srgbClr val="FF0000"/>
              </a:solidFill>
              <a:latin typeface="A97_Oktom_Times" pitchFamily="18" charset="0"/>
            </a:endParaRPr>
          </a:p>
        </p:txBody>
      </p:sp>
      <p:sp>
        <p:nvSpPr>
          <p:cNvPr id="3" name="Содержимое 2"/>
          <p:cNvSpPr>
            <a:spLocks noGrp="1"/>
          </p:cNvSpPr>
          <p:nvPr>
            <p:ph sz="quarter" idx="1"/>
          </p:nvPr>
        </p:nvSpPr>
        <p:spPr/>
        <p:txBody>
          <a:bodyPr>
            <a:normAutofit lnSpcReduction="10000"/>
          </a:bodyPr>
          <a:lstStyle/>
          <a:p>
            <a:r>
              <a:rPr lang="ru-RU" dirty="0" err="1">
                <a:latin typeface="Peterburg" pitchFamily="2" charset="0"/>
              </a:rPr>
              <a:t>Пед.коллективдин</a:t>
            </a:r>
            <a:r>
              <a:rPr lang="ru-RU" dirty="0">
                <a:latin typeface="Peterburg" pitchFamily="2" charset="0"/>
              </a:rPr>
              <a:t> </a:t>
            </a:r>
            <a:r>
              <a:rPr lang="ru-RU" dirty="0" err="1">
                <a:latin typeface="Peterburg" pitchFamily="2" charset="0"/>
              </a:rPr>
              <a:t>негизги</a:t>
            </a:r>
            <a:r>
              <a:rPr lang="ru-RU" dirty="0">
                <a:latin typeface="Peterburg" pitchFamily="2" charset="0"/>
              </a:rPr>
              <a:t> </a:t>
            </a:r>
            <a:r>
              <a:rPr lang="ru-RU" dirty="0" err="1">
                <a:latin typeface="Peterburg" pitchFamily="2" charset="0"/>
              </a:rPr>
              <a:t>максаты,окуучулардын</a:t>
            </a:r>
            <a:r>
              <a:rPr lang="ru-RU" dirty="0">
                <a:latin typeface="Peterburg" pitchFamily="2" charset="0"/>
              </a:rPr>
              <a:t> </a:t>
            </a:r>
            <a:r>
              <a:rPr lang="ru-RU" dirty="0" err="1">
                <a:latin typeface="Peterburg" pitchFamily="2" charset="0"/>
              </a:rPr>
              <a:t>билим</a:t>
            </a:r>
            <a:r>
              <a:rPr lang="ru-RU" dirty="0">
                <a:latin typeface="Peterburg" pitchFamily="2" charset="0"/>
              </a:rPr>
              <a:t> </a:t>
            </a:r>
            <a:r>
              <a:rPr lang="ru-RU" dirty="0" err="1">
                <a:latin typeface="Peterburg" pitchFamily="2" charset="0"/>
              </a:rPr>
              <a:t>сапатын</a:t>
            </a:r>
            <a:r>
              <a:rPr lang="ru-RU" dirty="0">
                <a:latin typeface="Peterburg" pitchFamily="2" charset="0"/>
              </a:rPr>
              <a:t> </a:t>
            </a:r>
            <a:r>
              <a:rPr lang="ru-RU" dirty="0" err="1">
                <a:latin typeface="Peterburg" pitchFamily="2" charset="0"/>
              </a:rPr>
              <a:t>жогорулатуу.Билим</a:t>
            </a:r>
            <a:r>
              <a:rPr lang="ru-RU" dirty="0">
                <a:latin typeface="Peterburg" pitchFamily="2" charset="0"/>
              </a:rPr>
              <a:t> </a:t>
            </a:r>
            <a:r>
              <a:rPr lang="ru-RU" dirty="0" err="1">
                <a:latin typeface="Peterburg" pitchFamily="2" charset="0"/>
              </a:rPr>
              <a:t>сапатынын</a:t>
            </a:r>
            <a:r>
              <a:rPr lang="ru-RU" dirty="0">
                <a:latin typeface="Peterburg" pitchFamily="2" charset="0"/>
              </a:rPr>
              <a:t> </a:t>
            </a:r>
            <a:r>
              <a:rPr lang="ru-RU" dirty="0" err="1">
                <a:latin typeface="Peterburg" pitchFamily="2" charset="0"/>
              </a:rPr>
              <a:t>жогорулашына</a:t>
            </a:r>
            <a:r>
              <a:rPr lang="ru-RU" dirty="0">
                <a:latin typeface="Peterburg" pitchFamily="2" charset="0"/>
              </a:rPr>
              <a:t> э</a:t>
            </a:r>
            <a:r>
              <a:rPr lang="ru-RU" dirty="0">
                <a:latin typeface="Times New Roman" panose="02020603050405020304" pitchFamily="18" charset="0"/>
                <a:cs typeface="Times New Roman" panose="02020603050405020304" pitchFamily="18" charset="0"/>
              </a:rPr>
              <a:t>ӊ</a:t>
            </a:r>
            <a:r>
              <a:rPr lang="ru-RU" dirty="0">
                <a:latin typeface="Peterburg" pitchFamily="2" charset="0"/>
              </a:rPr>
              <a:t> </a:t>
            </a:r>
            <a:r>
              <a:rPr lang="ru-RU" dirty="0" err="1">
                <a:latin typeface="Peterburg" pitchFamily="2" charset="0"/>
              </a:rPr>
              <a:t>негизги</a:t>
            </a:r>
            <a:r>
              <a:rPr lang="ru-RU" dirty="0">
                <a:latin typeface="Peterburg" pitchFamily="2" charset="0"/>
              </a:rPr>
              <a:t> </a:t>
            </a:r>
            <a:r>
              <a:rPr lang="ru-RU" dirty="0" err="1">
                <a:latin typeface="Peterburg" pitchFamily="2" charset="0"/>
              </a:rPr>
              <a:t>себептердин</a:t>
            </a:r>
            <a:r>
              <a:rPr lang="ru-RU" dirty="0">
                <a:latin typeface="Peterburg" pitchFamily="2" charset="0"/>
              </a:rPr>
              <a:t> </a:t>
            </a:r>
            <a:r>
              <a:rPr lang="ru-RU" dirty="0" err="1">
                <a:latin typeface="Peterburg" pitchFamily="2" charset="0"/>
              </a:rPr>
              <a:t>бири</a:t>
            </a:r>
            <a:r>
              <a:rPr lang="ru-RU" dirty="0">
                <a:latin typeface="Peterburg" pitchFamily="2" charset="0"/>
              </a:rPr>
              <a:t> </a:t>
            </a:r>
            <a:r>
              <a:rPr lang="ru-RU" dirty="0" err="1">
                <a:latin typeface="Peterburg" pitchFamily="2" charset="0"/>
              </a:rPr>
              <a:t>болуп</a:t>
            </a:r>
            <a:r>
              <a:rPr lang="ru-RU" dirty="0">
                <a:latin typeface="Peterburg" pitchFamily="2" charset="0"/>
              </a:rPr>
              <a:t> </a:t>
            </a:r>
            <a:r>
              <a:rPr lang="ru-RU" dirty="0" err="1">
                <a:latin typeface="Peterburg" pitchFamily="2" charset="0"/>
              </a:rPr>
              <a:t>мектептеги</a:t>
            </a:r>
            <a:r>
              <a:rPr lang="ru-RU" dirty="0">
                <a:latin typeface="Peterburg" pitchFamily="2" charset="0"/>
              </a:rPr>
              <a:t> </a:t>
            </a:r>
            <a:r>
              <a:rPr lang="ru-RU" dirty="0" err="1">
                <a:latin typeface="Peterburg" pitchFamily="2" charset="0"/>
              </a:rPr>
              <a:t>педколлективдин</a:t>
            </a:r>
            <a:r>
              <a:rPr lang="ru-RU" dirty="0">
                <a:latin typeface="Peterburg" pitchFamily="2" charset="0"/>
              </a:rPr>
              <a:t> штат </a:t>
            </a:r>
            <a:r>
              <a:rPr lang="ru-RU" dirty="0" err="1">
                <a:latin typeface="Peterburg" pitchFamily="2" charset="0"/>
              </a:rPr>
              <a:t>боюнча</a:t>
            </a:r>
            <a:r>
              <a:rPr lang="ru-RU" dirty="0">
                <a:latin typeface="Peterburg" pitchFamily="2" charset="0"/>
              </a:rPr>
              <a:t> </a:t>
            </a:r>
            <a:r>
              <a:rPr lang="ru-RU" dirty="0" err="1">
                <a:latin typeface="Peterburg" pitchFamily="2" charset="0"/>
              </a:rPr>
              <a:t>камсыз</a:t>
            </a:r>
            <a:r>
              <a:rPr lang="ru-RU" dirty="0">
                <a:latin typeface="Peterburg" pitchFamily="2" charset="0"/>
              </a:rPr>
              <a:t> </a:t>
            </a:r>
            <a:r>
              <a:rPr lang="ru-RU" dirty="0" err="1">
                <a:latin typeface="Peterburg" pitchFamily="2" charset="0"/>
              </a:rPr>
              <a:t>болуусу</a:t>
            </a:r>
            <a:r>
              <a:rPr lang="ru-RU" dirty="0">
                <a:latin typeface="Peterburg" pitchFamily="2" charset="0"/>
              </a:rPr>
              <a:t> зарыл.</a:t>
            </a:r>
          </a:p>
          <a:p>
            <a:r>
              <a:rPr lang="ru-RU" dirty="0">
                <a:latin typeface="Peterburg" pitchFamily="2" charset="0"/>
              </a:rPr>
              <a:t> </a:t>
            </a:r>
            <a:r>
              <a:rPr lang="ru-RU" dirty="0" smtClean="0">
                <a:latin typeface="Peterburg" pitchFamily="2" charset="0"/>
              </a:rPr>
              <a:t>                                              </a:t>
            </a:r>
            <a:r>
              <a:rPr lang="ru-RU" dirty="0" err="1">
                <a:latin typeface="Peterburg" pitchFamily="2" charset="0"/>
              </a:rPr>
              <a:t>Бардыгы</a:t>
            </a:r>
            <a:r>
              <a:rPr lang="ru-RU" dirty="0">
                <a:latin typeface="Peterburg" pitchFamily="2" charset="0"/>
              </a:rPr>
              <a:t>                 %           </a:t>
            </a:r>
          </a:p>
          <a:p>
            <a:r>
              <a:rPr lang="ru-RU" dirty="0" err="1">
                <a:latin typeface="Peterburg" pitchFamily="2" charset="0"/>
              </a:rPr>
              <a:t>Пед.кадрлардын</a:t>
            </a:r>
            <a:r>
              <a:rPr lang="ru-RU" dirty="0">
                <a:latin typeface="Peterburg" pitchFamily="2" charset="0"/>
              </a:rPr>
              <a:t> саны              </a:t>
            </a:r>
            <a:r>
              <a:rPr lang="ru-RU" dirty="0" smtClean="0">
                <a:latin typeface="Peterburg" pitchFamily="2" charset="0"/>
              </a:rPr>
              <a:t>27                      </a:t>
            </a:r>
            <a:r>
              <a:rPr lang="ru-RU" dirty="0">
                <a:latin typeface="Peterburg" pitchFamily="2" charset="0"/>
              </a:rPr>
              <a:t>100%</a:t>
            </a:r>
          </a:p>
          <a:p>
            <a:r>
              <a:rPr lang="ru-RU" dirty="0" err="1" smtClean="0">
                <a:latin typeface="Peterburg" pitchFamily="2" charset="0"/>
              </a:rPr>
              <a:t>Жогорку</a:t>
            </a:r>
            <a:r>
              <a:rPr lang="ru-RU" dirty="0" smtClean="0">
                <a:latin typeface="Peterburg" pitchFamily="2" charset="0"/>
              </a:rPr>
              <a:t> </a:t>
            </a:r>
            <a:r>
              <a:rPr lang="ru-RU" dirty="0" err="1">
                <a:latin typeface="Peterburg" pitchFamily="2" charset="0"/>
              </a:rPr>
              <a:t>билимд</a:t>
            </a:r>
            <a:r>
              <a:rPr lang="ru-RU" dirty="0" err="1">
                <a:latin typeface="Times New Roman" panose="02020603050405020304" pitchFamily="18" charset="0"/>
                <a:cs typeface="Times New Roman" panose="02020603050405020304" pitchFamily="18" charset="0"/>
              </a:rPr>
              <a:t>үү</a:t>
            </a:r>
            <a:r>
              <a:rPr lang="ru-RU" dirty="0" err="1">
                <a:latin typeface="Peterburg" pitchFamily="2" charset="0"/>
              </a:rPr>
              <a:t>                 </a:t>
            </a:r>
            <a:r>
              <a:rPr lang="ru-RU" dirty="0" err="1" smtClean="0">
                <a:latin typeface="Peterburg" pitchFamily="2" charset="0"/>
              </a:rPr>
              <a:t> </a:t>
            </a:r>
            <a:r>
              <a:rPr lang="ru-RU" dirty="0" smtClean="0">
                <a:latin typeface="Peterburg" pitchFamily="2" charset="0"/>
              </a:rPr>
              <a:t>23                      </a:t>
            </a:r>
            <a:r>
              <a:rPr lang="ru-RU" dirty="0">
                <a:latin typeface="Peterburg" pitchFamily="2" charset="0"/>
              </a:rPr>
              <a:t>92%</a:t>
            </a:r>
          </a:p>
          <a:p>
            <a:r>
              <a:rPr lang="ru-RU" dirty="0">
                <a:latin typeface="Peterburg" pitchFamily="2" charset="0"/>
              </a:rPr>
              <a:t>Толук </a:t>
            </a:r>
            <a:r>
              <a:rPr lang="ru-RU" dirty="0" err="1">
                <a:latin typeface="Peterburg" pitchFamily="2" charset="0"/>
              </a:rPr>
              <a:t>эмес</a:t>
            </a:r>
            <a:r>
              <a:rPr lang="ru-RU" dirty="0">
                <a:latin typeface="Peterburg" pitchFamily="2" charset="0"/>
              </a:rPr>
              <a:t> </a:t>
            </a:r>
            <a:r>
              <a:rPr lang="ru-RU" dirty="0" err="1">
                <a:latin typeface="Peterburg" pitchFamily="2" charset="0"/>
              </a:rPr>
              <a:t>билимд</a:t>
            </a:r>
            <a:r>
              <a:rPr lang="ru-RU" dirty="0" err="1">
                <a:latin typeface="Times New Roman" panose="02020603050405020304" pitchFamily="18" charset="0"/>
                <a:cs typeface="Times New Roman" panose="02020603050405020304" pitchFamily="18" charset="0"/>
              </a:rPr>
              <a:t>үү</a:t>
            </a:r>
            <a:r>
              <a:rPr lang="ru-RU" dirty="0" err="1">
                <a:latin typeface="Peterburg" pitchFamily="2" charset="0"/>
              </a:rPr>
              <a:t>               </a:t>
            </a:r>
            <a:r>
              <a:rPr lang="ru-RU" smtClean="0">
                <a:latin typeface="Peterburg" pitchFamily="2" charset="0"/>
              </a:rPr>
              <a:t>2                        </a:t>
            </a:r>
            <a:endParaRPr lang="ru-RU" dirty="0">
              <a:latin typeface="Peterburg" pitchFamily="2" charset="0"/>
            </a:endParaRPr>
          </a:p>
          <a:p>
            <a:r>
              <a:rPr lang="ru-RU" dirty="0">
                <a:latin typeface="Peterburg" pitchFamily="2" charset="0"/>
              </a:rPr>
              <a:t>Орто </a:t>
            </a:r>
            <a:r>
              <a:rPr lang="ru-RU" dirty="0" err="1">
                <a:latin typeface="Peterburg" pitchFamily="2" charset="0"/>
              </a:rPr>
              <a:t>билимд</a:t>
            </a:r>
            <a:r>
              <a:rPr lang="ru-RU" dirty="0" err="1">
                <a:latin typeface="Times New Roman" panose="02020603050405020304" pitchFamily="18" charset="0"/>
                <a:cs typeface="Times New Roman" panose="02020603050405020304" pitchFamily="18" charset="0"/>
              </a:rPr>
              <a:t>үү</a:t>
            </a:r>
            <a:r>
              <a:rPr lang="ru-RU" dirty="0" err="1">
                <a:latin typeface="Peterburg" pitchFamily="2" charset="0"/>
              </a:rPr>
              <a:t>                     </a:t>
            </a:r>
            <a:r>
              <a:rPr lang="ru-RU" dirty="0" err="1" smtClean="0">
                <a:latin typeface="Peterburg" pitchFamily="2" charset="0"/>
              </a:rPr>
              <a:t>    </a:t>
            </a:r>
            <a:r>
              <a:rPr lang="ru-RU" dirty="0" smtClean="0">
                <a:latin typeface="Peterburg" pitchFamily="2" charset="0"/>
              </a:rPr>
              <a:t>2                       </a:t>
            </a:r>
            <a:endParaRPr lang="ru-RU" dirty="0">
              <a:latin typeface="Peterburg" pitchFamily="2" charset="0"/>
            </a:endParaRPr>
          </a:p>
          <a:p>
            <a:r>
              <a:rPr lang="ky-KG" dirty="0">
                <a:latin typeface="Times New Roman" panose="02020603050405020304" pitchFamily="18" charset="0"/>
                <a:cs typeface="Times New Roman" panose="02020603050405020304" pitchFamily="18" charset="0"/>
              </a:rPr>
              <a:t>Ө</a:t>
            </a:r>
            <a:r>
              <a:rPr lang="ky-KG" dirty="0">
                <a:latin typeface="Peterburg" pitchFamily="2" charset="0"/>
              </a:rPr>
              <a:t>з</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н-</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з</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 </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рк</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нд</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т</a:t>
            </a:r>
            <a:r>
              <a:rPr lang="ru-RU" dirty="0" err="1">
                <a:latin typeface="Times New Roman" panose="02020603050405020304" pitchFamily="18" charset="0"/>
                <a:cs typeface="Times New Roman" panose="02020603050405020304" pitchFamily="18" charset="0"/>
              </a:rPr>
              <a:t>үү</a:t>
            </a:r>
            <a:r>
              <a:rPr lang="ky-KG" dirty="0">
                <a:latin typeface="Peterburg" pitchFamily="2" charset="0"/>
              </a:rPr>
              <a:t> жана тажрыйба алмашуу максатында Билимин жогорулатууга арып турушат. </a:t>
            </a:r>
            <a:endParaRPr lang="ru-RU" dirty="0">
              <a:latin typeface="Peterburg" pitchFamily="2" charset="0"/>
            </a:endParaRPr>
          </a:p>
          <a:p>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y-KG" dirty="0"/>
              <a:t> Мектепте 5 методбирикме бар</a:t>
            </a:r>
            <a:endParaRPr lang="ru-RU" dirty="0"/>
          </a:p>
        </p:txBody>
      </p:sp>
      <p:sp>
        <p:nvSpPr>
          <p:cNvPr id="3" name="Содержимое 2"/>
          <p:cNvSpPr>
            <a:spLocks noGrp="1"/>
          </p:cNvSpPr>
          <p:nvPr>
            <p:ph sz="quarter" idx="1"/>
          </p:nvPr>
        </p:nvSpPr>
        <p:spPr/>
        <p:txBody>
          <a:bodyPr>
            <a:normAutofit/>
          </a:bodyPr>
          <a:lstStyle/>
          <a:p>
            <a:pPr>
              <a:buNone/>
            </a:pPr>
            <a:r>
              <a:rPr lang="ky-KG" dirty="0"/>
              <a:t>Усулдук бирикмелердин жетекчиси окуу-тарбия бөлүмүнүн башчысы </a:t>
            </a:r>
            <a:r>
              <a:rPr lang="ky-KG" dirty="0" smtClean="0"/>
              <a:t>Д.Исроилова.</a:t>
            </a:r>
            <a:endParaRPr lang="ru-RU" dirty="0"/>
          </a:p>
          <a:p>
            <a:pPr>
              <a:buNone/>
            </a:pPr>
            <a:r>
              <a:rPr lang="ky-KG" dirty="0"/>
              <a:t>1. Гуманитардык багытында МБ, жетекчиси  </a:t>
            </a:r>
            <a:r>
              <a:rPr lang="ky-KG" dirty="0" smtClean="0"/>
              <a:t>Мадумарова М</a:t>
            </a:r>
            <a:endParaRPr lang="ru-RU" dirty="0"/>
          </a:p>
          <a:p>
            <a:pPr>
              <a:buNone/>
            </a:pPr>
            <a:r>
              <a:rPr lang="ky-KG" dirty="0"/>
              <a:t>2. Табигый багытындагы МБ, жетекчиси  </a:t>
            </a:r>
            <a:r>
              <a:rPr lang="ky-KG" dirty="0" smtClean="0"/>
              <a:t>Юлдашева .</a:t>
            </a:r>
            <a:endParaRPr lang="ru-RU" dirty="0"/>
          </a:p>
          <a:p>
            <a:pPr>
              <a:buNone/>
            </a:pPr>
            <a:r>
              <a:rPr lang="ky-KG" dirty="0"/>
              <a:t>3. Башталгыч класстар МБ, жетекчиси </a:t>
            </a:r>
            <a:r>
              <a:rPr lang="ky-KG" dirty="0" smtClean="0"/>
              <a:t>Мамажанова Ш</a:t>
            </a:r>
            <a:endParaRPr lang="ru-RU" dirty="0"/>
          </a:p>
          <a:p>
            <a:pPr>
              <a:buNone/>
            </a:pPr>
            <a:r>
              <a:rPr lang="ky-KG" dirty="0" smtClean="0"/>
              <a:t>4.Класс </a:t>
            </a:r>
            <a:r>
              <a:rPr lang="ky-KG" dirty="0"/>
              <a:t>жетекчилерди МБ, жетекчиси  </a:t>
            </a:r>
            <a:r>
              <a:rPr lang="ky-KG" dirty="0" smtClean="0"/>
              <a:t>Мамажанова В </a:t>
            </a:r>
            <a:r>
              <a:rPr lang="ky-KG" dirty="0"/>
              <a:t>.</a:t>
            </a:r>
          </a:p>
        </p:txBody>
      </p:sp>
    </p:spTree>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68346"/>
          </a:xfrm>
        </p:spPr>
        <p:txBody>
          <a:bodyPr>
            <a:normAutofit fontScale="90000"/>
          </a:bodyPr>
          <a:lstStyle/>
          <a:p>
            <a:pPr algn="ctr"/>
            <a:r>
              <a:rPr lang="ru-RU" dirty="0" err="1"/>
              <a:t>Гуманитардык</a:t>
            </a:r>
            <a:r>
              <a:rPr lang="ru-RU" dirty="0"/>
              <a:t> </a:t>
            </a:r>
            <a:r>
              <a:rPr lang="ru-RU" dirty="0" err="1"/>
              <a:t>багытындагы</a:t>
            </a:r>
            <a:r>
              <a:rPr lang="ru-RU" dirty="0"/>
              <a:t> метод </a:t>
            </a:r>
            <a:r>
              <a:rPr lang="ru-RU" dirty="0" err="1"/>
              <a:t>бирикме</a:t>
            </a:r>
            <a:endParaRPr lang="ru-RU" dirty="0"/>
          </a:p>
        </p:txBody>
      </p:sp>
      <p:sp>
        <p:nvSpPr>
          <p:cNvPr id="3" name="Содержимое 2"/>
          <p:cNvSpPr>
            <a:spLocks noGrp="1"/>
          </p:cNvSpPr>
          <p:nvPr>
            <p:ph sz="quarter" idx="1"/>
          </p:nvPr>
        </p:nvSpPr>
        <p:spPr/>
        <p:txBody>
          <a:bodyPr>
            <a:normAutofit/>
          </a:bodyPr>
          <a:lstStyle/>
          <a:p>
            <a:r>
              <a:rPr lang="ky-KG" dirty="0">
                <a:latin typeface="Peterburg" pitchFamily="2" charset="0"/>
              </a:rPr>
              <a:t>«Окуучуларга коммуникативдүү  ишмердүүлүктүн  принцибин жайылтуу, өз ара баарлашууга, карым-катнаш жасоого, пикир алышууга көнүктүрүү»:</a:t>
            </a:r>
            <a:endParaRPr lang="ru-RU" dirty="0">
              <a:latin typeface="Peterburg" pitchFamily="2" charset="0"/>
            </a:endParaRPr>
          </a:p>
          <a:p>
            <a:r>
              <a:rPr lang="ky-KG" dirty="0">
                <a:latin typeface="Peterburg" pitchFamily="2" charset="0"/>
              </a:rPr>
              <a:t>-1989- жылдын  23-сентябрында  Кыргыз   адабий тилине “ Мамлекеттик  тил” деген бийик  статус берген атайын мыйзам кабыл алынган .Бул мыйзам кыргыз тилинин </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с</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п </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н</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г</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ш</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н</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  мамлекеттик камкордук к</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р</a:t>
            </a:r>
            <a:r>
              <a:rPr lang="ru-RU" dirty="0" err="1">
                <a:latin typeface="Times New Roman" panose="02020603050405020304" pitchFamily="18" charset="0"/>
                <a:cs typeface="Times New Roman" panose="02020603050405020304" pitchFamily="18" charset="0"/>
              </a:rPr>
              <a:t>үү</a:t>
            </a:r>
            <a:r>
              <a:rPr lang="ky-KG" dirty="0">
                <a:latin typeface="Peterburg" pitchFamily="2" charset="0"/>
              </a:rPr>
              <a:t>н</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 кыргыз тилин т</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б</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л</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кк</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  сактап калууну к</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зд</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йт.  Ошол  мамлекеттик тилдин 32 жылдыгын белгил</a:t>
            </a:r>
            <a:r>
              <a:rPr lang="ru-RU" dirty="0" err="1">
                <a:latin typeface="Times New Roman" panose="02020603050405020304" pitchFamily="18" charset="0"/>
                <a:cs typeface="Times New Roman" panose="02020603050405020304" pitchFamily="18" charset="0"/>
              </a:rPr>
              <a:t>өө</a:t>
            </a:r>
            <a:r>
              <a:rPr lang="ky-KG" dirty="0">
                <a:latin typeface="Peterburg" pitchFamily="2" charset="0"/>
              </a:rPr>
              <a:t>  максатында  атайын план  бекитилип, иш-чаралар т</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м</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нк</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д</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й  ж</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рг</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з</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лд</a:t>
            </a:r>
            <a:r>
              <a:rPr lang="ru-RU" dirty="0">
                <a:latin typeface="Times New Roman" panose="02020603050405020304" pitchFamily="18" charset="0"/>
                <a:cs typeface="Times New Roman" panose="02020603050405020304" pitchFamily="18" charset="0"/>
              </a:rPr>
              <a:t>ү</a:t>
            </a:r>
            <a:endParaRPr lang="ru-RU" dirty="0">
              <a:latin typeface="Peterburg" pitchFamily="2" charset="0"/>
            </a:endParaRPr>
          </a:p>
        </p:txBody>
      </p:sp>
    </p:spTree>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err="1"/>
              <a:t>Гуманитардык</a:t>
            </a:r>
            <a:r>
              <a:rPr lang="ru-RU" dirty="0"/>
              <a:t> </a:t>
            </a:r>
            <a:r>
              <a:rPr lang="ru-RU" dirty="0" err="1"/>
              <a:t>багытындагы</a:t>
            </a:r>
            <a:r>
              <a:rPr lang="ru-RU" dirty="0"/>
              <a:t> метод </a:t>
            </a:r>
            <a:r>
              <a:rPr lang="ru-RU" dirty="0" err="1"/>
              <a:t>бирикме</a:t>
            </a:r>
            <a:endParaRPr lang="ru-RU" dirty="0"/>
          </a:p>
        </p:txBody>
      </p:sp>
      <p:sp>
        <p:nvSpPr>
          <p:cNvPr id="3" name="Содержимое 2"/>
          <p:cNvSpPr>
            <a:spLocks noGrp="1"/>
          </p:cNvSpPr>
          <p:nvPr>
            <p:ph sz="quarter" idx="1"/>
          </p:nvPr>
        </p:nvSpPr>
        <p:spPr/>
        <p:txBody>
          <a:bodyPr>
            <a:normAutofit lnSpcReduction="10000"/>
          </a:bodyPr>
          <a:lstStyle/>
          <a:p>
            <a:r>
              <a:rPr lang="ky-KG" dirty="0">
                <a:latin typeface="Peterburg" pitchFamily="2" charset="0"/>
              </a:rPr>
              <a:t>-” </a:t>
            </a:r>
            <a:r>
              <a:rPr lang="ky-KG" dirty="0" smtClean="0">
                <a:latin typeface="Peterburg" pitchFamily="2" charset="0"/>
              </a:rPr>
              <a:t>Дилим - тилим” аттуу </a:t>
            </a:r>
            <a:r>
              <a:rPr lang="ky-KG" dirty="0">
                <a:latin typeface="Peterburg" pitchFamily="2" charset="0"/>
              </a:rPr>
              <a:t>салтанаттуу адабий кече кыргыз тил майрамына карата класстан тышкаркы  ачык саат кыргыз тили мугалими </a:t>
            </a:r>
            <a:r>
              <a:rPr lang="ky-KG" dirty="0" smtClean="0">
                <a:latin typeface="Peterburg" pitchFamily="2" charset="0"/>
              </a:rPr>
              <a:t>Гоипова Хулкархон  </a:t>
            </a:r>
            <a:r>
              <a:rPr lang="ky-KG" dirty="0">
                <a:latin typeface="Peterburg" pitchFamily="2" charset="0"/>
              </a:rPr>
              <a:t>жетекчилиги алдында </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тк</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р</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лдү.</a:t>
            </a:r>
            <a:endParaRPr lang="ru-RU" dirty="0">
              <a:latin typeface="Peterburg" pitchFamily="2" charset="0"/>
            </a:endParaRPr>
          </a:p>
          <a:p>
            <a:r>
              <a:rPr lang="ky-KG" dirty="0">
                <a:latin typeface="Peterburg" pitchFamily="2" charset="0"/>
              </a:rPr>
              <a:t>Сабактын максаты:Окуучулар </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з эли жерин,эне тилин,кыргыз тилин ,ата бабадан калган улуу мурастарды урматтап,аздект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өө</a:t>
            </a:r>
            <a:r>
              <a:rPr lang="ky-KG" dirty="0">
                <a:latin typeface="Peterburg" pitchFamily="2" charset="0"/>
              </a:rPr>
              <a:t>г</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,сактоого,эне тилин сүй</a:t>
            </a:r>
            <a:r>
              <a:rPr lang="ru-RU" dirty="0" err="1">
                <a:latin typeface="Times New Roman" panose="02020603050405020304" pitchFamily="18" charset="0"/>
                <a:cs typeface="Times New Roman" panose="02020603050405020304" pitchFamily="18" charset="0"/>
              </a:rPr>
              <a:t>үү</a:t>
            </a:r>
            <a:r>
              <a:rPr lang="ky-KG" dirty="0">
                <a:latin typeface="Peterburg" pitchFamily="2" charset="0"/>
              </a:rPr>
              <a:t>г</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 патриоттуулукка,намыск</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йл</a:t>
            </a:r>
            <a:r>
              <a:rPr lang="ru-RU" dirty="0">
                <a:latin typeface="Times New Roman" panose="02020603050405020304" pitchFamily="18" charset="0"/>
                <a:cs typeface="Times New Roman" panose="02020603050405020304" pitchFamily="18" charset="0"/>
              </a:rPr>
              <a:t>ү</a:t>
            </a:r>
            <a:r>
              <a:rPr lang="ky-KG" dirty="0">
                <a:latin typeface="Peterburg" pitchFamily="2" charset="0"/>
              </a:rPr>
              <a:t>кк</a:t>
            </a:r>
            <a:r>
              <a:rPr lang="ru-RU" dirty="0">
                <a:latin typeface="Times New Roman" panose="02020603050405020304" pitchFamily="18" charset="0"/>
                <a:cs typeface="Times New Roman" panose="02020603050405020304" pitchFamily="18" charset="0"/>
              </a:rPr>
              <a:t>ө</a:t>
            </a:r>
            <a:r>
              <a:rPr lang="ky-KG" dirty="0">
                <a:latin typeface="Peterburg" pitchFamily="2" charset="0"/>
              </a:rPr>
              <a:t>,ынтымак достукка тарбиялоо.</a:t>
            </a:r>
            <a:endParaRPr lang="ru-RU" dirty="0">
              <a:latin typeface="Peterburg" pitchFamily="2" charset="0"/>
            </a:endParaRPr>
          </a:p>
          <a:p>
            <a:r>
              <a:rPr lang="ky-KG" dirty="0">
                <a:latin typeface="Peterburg" pitchFamily="2" charset="0"/>
              </a:rPr>
              <a:t>Сабакка анализ берилип.сунуштар айтылып “эн жакшы”деген баага бааланды.</a:t>
            </a:r>
            <a:endParaRPr lang="ru-RU" dirty="0">
              <a:latin typeface="Peterburg" pitchFamily="2" charset="0"/>
            </a:endParaRPr>
          </a:p>
          <a:p>
            <a:r>
              <a:rPr lang="ky-KG" dirty="0">
                <a:latin typeface="Peterburg" pitchFamily="2" charset="0"/>
              </a:rPr>
              <a:t>Декаданын ачылышы боюнча жалпы мектептин линейкасында маалымат </a:t>
            </a:r>
            <a:endParaRPr lang="ru-RU" dirty="0">
              <a:latin typeface="Peterburg" pitchFamily="2" charset="0"/>
            </a:endParaRPr>
          </a:p>
          <a:p>
            <a:endParaRPr lang="ru-RU" dirty="0"/>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 </a:t>
            </a:r>
            <a:endParaRPr lang="ru-RU" dirty="0"/>
          </a:p>
        </p:txBody>
      </p:sp>
      <p:sp>
        <p:nvSpPr>
          <p:cNvPr id="3" name="Содержимое 2"/>
          <p:cNvSpPr>
            <a:spLocks noGrp="1"/>
          </p:cNvSpPr>
          <p:nvPr>
            <p:ph sz="quarter" idx="1"/>
          </p:nvPr>
        </p:nvSpPr>
        <p:spPr>
          <a:xfrm>
            <a:off x="457200" y="548680"/>
            <a:ext cx="7467600" cy="5925272"/>
          </a:xfrm>
        </p:spPr>
        <p:txBody>
          <a:bodyPr>
            <a:normAutofit fontScale="85000" lnSpcReduction="20000"/>
          </a:bodyPr>
          <a:lstStyle/>
          <a:p>
            <a:r>
              <a:rPr lang="ru-RU" b="1" dirty="0" smtClean="0"/>
              <a:t>№46 «</a:t>
            </a:r>
            <a:r>
              <a:rPr lang="ru-RU" b="1" dirty="0" err="1" smtClean="0"/>
              <a:t>Багы</a:t>
            </a:r>
            <a:r>
              <a:rPr lang="ru-RU" b="1" dirty="0" smtClean="0"/>
              <a:t>- </a:t>
            </a:r>
            <a:r>
              <a:rPr lang="ru-RU" b="1" dirty="0" err="1" smtClean="0"/>
              <a:t>Шамал</a:t>
            </a:r>
            <a:r>
              <a:rPr lang="ru-RU" b="1" dirty="0" smtClean="0"/>
              <a:t>» </a:t>
            </a:r>
            <a:r>
              <a:rPr lang="ru-RU" b="1" dirty="0" err="1" smtClean="0"/>
              <a:t>жалпы</a:t>
            </a:r>
            <a:r>
              <a:rPr lang="ru-RU" b="1" dirty="0" smtClean="0"/>
              <a:t> </a:t>
            </a:r>
            <a:r>
              <a:rPr lang="ru-RU" b="1" dirty="0" err="1" smtClean="0"/>
              <a:t>орто</a:t>
            </a:r>
            <a:r>
              <a:rPr lang="ru-RU" b="1" dirty="0" smtClean="0"/>
              <a:t> </a:t>
            </a:r>
            <a:r>
              <a:rPr lang="ru-RU" b="1" dirty="0" err="1" smtClean="0"/>
              <a:t>билим</a:t>
            </a:r>
            <a:r>
              <a:rPr lang="ru-RU" b="1" dirty="0" smtClean="0"/>
              <a:t> </a:t>
            </a:r>
            <a:r>
              <a:rPr lang="ru-RU" b="1" dirty="0" err="1" smtClean="0"/>
              <a:t>бер</a:t>
            </a:r>
            <a:r>
              <a:rPr lang="kk-KZ" b="1" dirty="0" smtClean="0"/>
              <a:t>үү</a:t>
            </a:r>
            <a:r>
              <a:rPr lang="ru-RU" b="1" dirty="0" smtClean="0"/>
              <a:t>ч</a:t>
            </a:r>
            <a:r>
              <a:rPr lang="kk-KZ" b="1" dirty="0" smtClean="0"/>
              <a:t>ү мектебинин </a:t>
            </a:r>
            <a:r>
              <a:rPr lang="ru-RU" b="1" dirty="0" smtClean="0"/>
              <a:t> 202</a:t>
            </a:r>
            <a:r>
              <a:rPr lang="kk-KZ" b="1" dirty="0" smtClean="0"/>
              <a:t>1</a:t>
            </a:r>
            <a:r>
              <a:rPr lang="ru-RU" b="1" dirty="0" smtClean="0"/>
              <a:t>-202</a:t>
            </a:r>
            <a:r>
              <a:rPr lang="kk-KZ" b="1" dirty="0" smtClean="0"/>
              <a:t>2-</a:t>
            </a:r>
            <a:r>
              <a:rPr lang="ru-RU" b="1" dirty="0" smtClean="0"/>
              <a:t> </a:t>
            </a:r>
            <a:r>
              <a:rPr lang="ru-RU" b="1" dirty="0" err="1" smtClean="0"/>
              <a:t>окуу</a:t>
            </a:r>
            <a:r>
              <a:rPr lang="ru-RU" b="1" dirty="0" smtClean="0"/>
              <a:t>  </a:t>
            </a:r>
            <a:r>
              <a:rPr lang="kk-KZ" b="1" dirty="0" smtClean="0"/>
              <a:t> май айында көркөм өнөр, музыка сабактары  боюнча өткөрүлгөн декадалык иштердин  жыйынтыгы.</a:t>
            </a:r>
            <a:endParaRPr lang="ru-RU" dirty="0" smtClean="0"/>
          </a:p>
          <a:p>
            <a:r>
              <a:rPr lang="kk-KZ" dirty="0" smtClean="0"/>
              <a:t>07.03.22-жылында өткөрүлгөн декаданынын иштеринин планы мектеп линейкасында тааныштырылды. 9.03.2022-жылдан 17-март 2022-жылга чейин сүрөт көргөзмөлөрү уюштурулду жана конкурс жарыяланды. «Апаларга  белек», «Жазгы керемет»  тема сында кызыктуу сүрөттөрдү тартышты. 6-класс окуучулар жаздын алгачкы гүл» «Байчечекей-жаз гүлү»  темасында сүрөттөрдү тартып катышышты. 7-класс окуучусу  Хожихонова Валияхон  жазгы көрүнүштү чагылдырган «Өрүк гүлдөдү» темасында эң жакшы сүрөт катышты.  «Апаларга белек» декаративдик композиция жасалгалоо конкурсуна 5-6-балл окуучулары активдүү катышышты. Көркөм өнөр, музыка сабагы боюнча класстан тышкаркы иш өтүлдү.5-класс окуучулары оригами ыкмасы менен гүлдөрдү жасап, кагаздарга чаптап открыткаларды даярдашты. </a:t>
            </a:r>
            <a:endParaRPr lang="ru-RU" dirty="0" smtClean="0"/>
          </a:p>
          <a:p>
            <a:r>
              <a:rPr lang="kk-KZ" dirty="0" smtClean="0"/>
              <a:t>6-7-класс окуучулары гафре кагазынан түрдүү кызыл гүлдөрдү жасап букеттерди, мектеп жасалгаларды жасап, майрамдык маанайды жаратууга даярданышты.</a:t>
            </a:r>
            <a:endParaRPr lang="ru-RU" dirty="0"/>
          </a:p>
        </p:txBody>
      </p:sp>
    </p:spTree>
  </p:cSld>
  <p:clrMapOvr>
    <a:masterClrMapping/>
  </p:clrMapOvr>
  <p:transition spd="slow">
    <p:wheel spokes="1"/>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316</TotalTime>
  <Words>1102</Words>
  <Application>Microsoft Office PowerPoint</Application>
  <PresentationFormat>Экран (4:3)</PresentationFormat>
  <Paragraphs>269</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Эркер</vt:lpstr>
      <vt:lpstr>№ 46 «Багы-Шамал»  жалпы орто билим берүүчү мектебинин 2021-2022-окуу жылындагы окуу, тарбия иштеринин аткарылышынын анализи  </vt:lpstr>
      <vt:lpstr>Мектептин миссиясы: </vt:lpstr>
      <vt:lpstr> 2021-2022- окуу жылынын 3-чейреги  46 окуу күнүн түздү. Чейрек башында окуучу саны 308 окуучу болса, чейрек аягында 309 окучуу  окууду. Чейрек ичинде 2 окуучу  7-класска келди, 1-класстын  1  окуучусу кетти.Даярдоо классында 45 окуучу окуйт. Мектеп боюнча  кыздар саны  чейрек  башында 150, чейрек аягында 151ни түздү.Билим  сапаты 2-11-класстарда 51,3%, 10-11-класстарда 48,6 %, 5-9 класстарда 47,3 %,2-4 класстарда 597% ти түздү.  </vt:lpstr>
      <vt:lpstr>Слайд 4</vt:lpstr>
      <vt:lpstr>№ 46 “Багы-Шамал” жалпы орто билим берүүчү мектеби</vt:lpstr>
      <vt:lpstr> Мектепте 5 методбирикме бар</vt:lpstr>
      <vt:lpstr>Гуманитардык багытындагы метод бирикме</vt:lpstr>
      <vt:lpstr>Гуманитардык багытындагы метод бирикме</vt:lpstr>
      <vt:lpstr> </vt:lpstr>
      <vt:lpstr> </vt:lpstr>
      <vt:lpstr>Слайд 11</vt:lpstr>
      <vt:lpstr>Табыгый багытындагы предметтер саттулугу</vt:lpstr>
      <vt:lpstr>2021-2024 окуу жылынын билим сапатынын жыйынтыгы төмөндөгүдөй көрсөткүчтү берди </vt:lpstr>
      <vt:lpstr>3 жыл ичиндеги билим сапатын салыштыруу анализи</vt:lpstr>
      <vt:lpstr>Слайд 15</vt:lpstr>
      <vt:lpstr>№46 «Багы-Шамал» жалпы орто билим берүүчү бермектебинин предмет боюнча мониторинги </vt:lpstr>
      <vt:lpstr>класстар боюнча мониторинги</vt:lpstr>
      <vt:lpstr>билим сапатынын мониторинги </vt:lpstr>
      <vt:lpstr>2021-2022 окуу жылындагы олимпиада  жыйынтыгы: </vt:lpstr>
      <vt:lpstr>  2021-2022 окуу жылында  6-класс окуучусу Закиржонов Шахзодбек математика предмети боюнча АКМОО олимпиадасынан республикада 4-орунду ээледи</vt:lpstr>
      <vt:lpstr>2022-2023 окуу жылына коюлган милдеттер</vt:lpstr>
      <vt:lpstr>Слайд 22</vt:lpstr>
      <vt:lpstr>Слайд 23</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З.Кадыркулова атындагы 2021-2022 окуу жылындагы окуу,тарбия иштеринин аткарылышынын анализи</dc:title>
  <dc:creator>комп</dc:creator>
  <cp:lastModifiedBy>Admin</cp:lastModifiedBy>
  <cp:revision>38</cp:revision>
  <dcterms:created xsi:type="dcterms:W3CDTF">2001-12-31T21:04:19Z</dcterms:created>
  <dcterms:modified xsi:type="dcterms:W3CDTF">2022-11-07T15:33:19Z</dcterms:modified>
</cp:coreProperties>
</file>